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CBBD7-A268-4631-9F42-DFD4C80D9939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084A5-6997-4FFA-B725-E2DB9904E5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49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084A5-6997-4FFA-B725-E2DB9904E5C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44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084A5-6997-4FFA-B725-E2DB9904E5C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457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14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18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11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35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73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25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02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174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27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27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340AB-F12D-49DB-8206-C1140838E086}" type="datetimeFigureOut">
              <a:rPr lang="pt-BR" smtClean="0"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60C9F-F91E-4E91-BE67-F1C28FFE8F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19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3429000"/>
            <a:ext cx="7772400" cy="1470025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</a:rPr>
              <a:t>A FUNÇÃO DA SOCIOLOGIA JURÍDICA E A EFICÁCIA DO DIREITO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55776" y="5445224"/>
            <a:ext cx="6152728" cy="112697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pt-BR" sz="1800" b="1" dirty="0" smtClean="0"/>
              <a:t>MANUAL DE SOCIOLOGIA JURÍDICA</a:t>
            </a:r>
          </a:p>
          <a:p>
            <a:r>
              <a:rPr lang="pt-BR" sz="1800" b="1" dirty="0" smtClean="0"/>
              <a:t>ANA LUCIA SABADELL</a:t>
            </a:r>
          </a:p>
          <a:p>
            <a:r>
              <a:rPr lang="pt-BR" sz="1800" b="1" dirty="0" smtClean="0"/>
              <a:t>SP, ed. Revista dos  Tribunais. 7ª ed. 2017</a:t>
            </a:r>
          </a:p>
        </p:txBody>
      </p:sp>
      <p:pic>
        <p:nvPicPr>
          <p:cNvPr id="4" name="Picture 2" descr="Vigência, Validade e Eficácia de lei tributária. Sua utilização em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5976664" cy="288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23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0121" y="2348880"/>
            <a:ext cx="1584176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DIREITO E SOCIEDADE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099606" y="952415"/>
            <a:ext cx="3528392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 vida de cada um de nós é regulada de dia e de noite, desde antes do nascimento e, por incrível que pareça, até depois da morte.”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012160" y="722652"/>
            <a:ext cx="280831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Desde o momento que acordamos já temos que obedecer a algumas regras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12161" y="1700808"/>
            <a:ext cx="2808311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Afinal, regra vem de régua, de medida. E 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palavra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200" i="1" dirty="0">
                <a:latin typeface="Arial" panose="020B0604020202020204" pitchFamily="34" charset="0"/>
                <a:cs typeface="Arial" panose="020B0604020202020204" pitchFamily="34" charset="0"/>
              </a:rPr>
              <a:t>direito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 começou por significar o que é reto, o que é certo, o que é direito.”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763688" y="5333745"/>
            <a:ext cx="6264696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“Entender o Direito implica compreender o quadro político e social que envolve cada civilização. Vivemos um momento crítico, em que é necessária uma percepção aguda para visualizar a crise do mundo que habitamos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979712" y="2852936"/>
            <a:ext cx="3528392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Há normas para o nascimento e a morte, a infância e a adolescência, o eleitor e o infrator. Leis regulam a propriedade e o aluguel, o amor e a separação, o trabalhador, o empreendedor e os impostos. O Direito protege a vida, a mulher, o consumidor e o meio ambiente. </a:t>
            </a:r>
          </a:p>
        </p:txBody>
      </p:sp>
      <p:pic>
        <p:nvPicPr>
          <p:cNvPr id="8" name="Picture 2" descr="LGPD: autoridade é que dará eficácia à le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553" y="2960948"/>
            <a:ext cx="3191190" cy="184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475655" y="9591"/>
            <a:ext cx="504056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</a:rPr>
              <a:t>UBI SOCIETAS, IBI JUS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04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901169"/>
            <a:ext cx="1368152" cy="25853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SJ  analisa o processo de criação do direito e sua aplicação na sociedade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583307" y="1124744"/>
            <a:ext cx="547260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Especificidades da abordagem sociológica do direito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771800" y="2449558"/>
            <a:ext cx="252028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eficácia do Direito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67544" y="4599712"/>
            <a:ext cx="115212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83307" y="4045714"/>
            <a:ext cx="5688632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 Código Penal proíbe e pune o furto. </a:t>
            </a: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Uma empregada doméstica tentou furtar em uma farmácia um xampu e um condicionador no valor total de R$24,00.</a:t>
            </a: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Foi presa e passou um ano de sete dias na prisão aguardando o julgamento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4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504" y="2420888"/>
            <a:ext cx="1368152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Possíveis reações diante de tal fato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987824" y="303560"/>
            <a:ext cx="5832648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pede a absolvição, sustentando que, na prática, nem os responsáveis pelos estabelecimentos comerciais nem a polícia perseguem autores de furto de pequeno valor. Por isso seria injustificado condenar a acusada, cujo ato não é considerado como verdadeiro crime pelo Estado e pela sociedade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987824" y="2436277"/>
            <a:ext cx="554461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pode rejeitar essa argumentação e, aplicando de forma fiel a previsão legal, condena a ré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987824" y="4293096"/>
            <a:ext cx="5760640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publica um artigo afirmando que a punição de pequenos furtos é totalmente injusta.. A acusada é a verdadeira vítima da sociedade e o tribunal deveria absolve-la inclusive entregar-lhe uma cesta básica e um kit de produtos de beleza, dando um exemplo de humanidade e responsabilidade social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5656" y="780614"/>
            <a:ext cx="12241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Advogado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528493" y="2638175"/>
            <a:ext cx="122413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Tribunal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287647" y="4581128"/>
            <a:ext cx="122413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 de Filosofia do Direito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2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2455028"/>
            <a:ext cx="1440160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Sociólogo do Direito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830303" y="1237074"/>
            <a:ext cx="3672408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AutoNum type="alphaLcParenR"/>
            </a:pP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Faz uma pesquisa empírica para averiguar em que medida são efetivamente perseguidos e punidos os furtos de pequeno valor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859004" y="3645024"/>
            <a:ext cx="3744416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b) analisa a evolução da     sociedade</a:t>
            </a:r>
          </a:p>
          <a:p>
            <a:pPr algn="ctr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para tentar explicar porque a </a:t>
            </a:r>
          </a:p>
          <a:p>
            <a:pPr algn="ctr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norma que pune o furto é aplicada</a:t>
            </a:r>
          </a:p>
          <a:p>
            <a:pPr algn="ctr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ou não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391130" y="1360185"/>
            <a:ext cx="2520280" cy="116955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 sociólogo não pode emitir juízos de valor sobre a desigualdade e a exclusão social que estão na base do problema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391130" y="3356992"/>
            <a:ext cx="2357334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Sua função é compreender o pensamento e o comportamento do legislador, e das autoridades, ou seja, as razões sociais que levaram à elaboração da norma e sua aplicação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10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11188" y="1844675"/>
            <a:ext cx="1512887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pt-BR" altLang="pt-BR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39750" y="3357563"/>
            <a:ext cx="1512888" cy="457200"/>
          </a:xfrm>
          <a:prstGeom prst="rect">
            <a:avLst/>
          </a:prstGeom>
          <a:solidFill>
            <a:srgbClr val="F85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11188" y="4797425"/>
            <a:ext cx="1512887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pt-BR" alt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</a:t>
            </a:r>
          </a:p>
        </p:txBody>
      </p: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5219700" y="1557338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EFICÁCIA</a:t>
            </a:r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5148263" y="3141663"/>
            <a:ext cx="1524000" cy="914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latin typeface="Arial" panose="020B0604020202020204" pitchFamily="34" charset="0"/>
                <a:cs typeface="Arial" panose="020B0604020202020204" pitchFamily="34" charset="0"/>
              </a:rPr>
              <a:t>JUSTIÇA</a:t>
            </a:r>
          </a:p>
        </p:txBody>
      </p:sp>
      <p:sp>
        <p:nvSpPr>
          <p:cNvPr id="41994" name="Oval 10"/>
          <p:cNvSpPr>
            <a:spLocks noChangeArrowheads="1"/>
          </p:cNvSpPr>
          <p:nvPr/>
        </p:nvSpPr>
        <p:spPr bwMode="auto">
          <a:xfrm>
            <a:off x="5219700" y="4652963"/>
            <a:ext cx="1524000" cy="914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VALIDADE</a:t>
            </a:r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2771775" y="1989138"/>
            <a:ext cx="1728788" cy="287337"/>
          </a:xfrm>
          <a:prstGeom prst="rightArrow">
            <a:avLst>
              <a:gd name="adj1" fmla="val 50000"/>
              <a:gd name="adj2" fmla="val 1504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pt-BR" altLang="pt-BR" sz="2400">
              <a:latin typeface="Times New Roman" charset="0"/>
            </a:endParaRPr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>
            <a:off x="2771775" y="3573463"/>
            <a:ext cx="1800225" cy="215900"/>
          </a:xfrm>
          <a:prstGeom prst="rightArrow">
            <a:avLst>
              <a:gd name="adj1" fmla="val 50000"/>
              <a:gd name="adj2" fmla="val 20845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pt-BR" altLang="pt-BR" sz="2400">
              <a:latin typeface="Times New Roman" charset="0"/>
            </a:endParaRPr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>
            <a:off x="2700338" y="4868863"/>
            <a:ext cx="2016125" cy="288925"/>
          </a:xfrm>
          <a:prstGeom prst="rightArrow">
            <a:avLst>
              <a:gd name="adj1" fmla="val 50000"/>
              <a:gd name="adj2" fmla="val 17445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pt-BR" altLang="pt-BR" sz="2400">
              <a:latin typeface="Times New Roman" charset="0"/>
            </a:endParaRP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838200" y="304800"/>
            <a:ext cx="830580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cs typeface="Arial" charset="0"/>
              </a:rPr>
              <a:t>Miguel Reale (Tridimensionalidade do Direito)</a:t>
            </a:r>
            <a:endParaRPr lang="pt-BR" altLang="pt-BR" sz="2000" b="1">
              <a:solidFill>
                <a:schemeClr val="bg1"/>
              </a:solidFill>
              <a:latin typeface="Arial Narrow" pitchFamily="34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4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  <p:bldP spid="41991" grpId="0" animBg="1"/>
      <p:bldP spid="41992" grpId="0" animBg="1"/>
      <p:bldP spid="41993" grpId="0" animBg="1"/>
      <p:bldP spid="41994" grpId="0" animBg="1"/>
      <p:bldP spid="41995" grpId="0" animBg="1"/>
      <p:bldP spid="41997" grpId="0" animBg="1"/>
      <p:bldP spid="41999" grpId="0" animBg="1"/>
      <p:bldP spid="420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462244" y="3274868"/>
            <a:ext cx="4305300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2400">
                <a:solidFill>
                  <a:schemeClr val="bg1"/>
                </a:solidFill>
                <a:cs typeface="Arial" charset="0"/>
              </a:rPr>
              <a:t>Valorações do Direito Objetivo</a:t>
            </a:r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872805" y="2154238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 dirty="0">
                <a:solidFill>
                  <a:schemeClr val="bg1"/>
                </a:solidFill>
                <a:latin typeface="Arial Narrow" pitchFamily="34" charset="0"/>
              </a:rPr>
              <a:t>EFICÁCIA</a:t>
            </a:r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827088" y="3705225"/>
            <a:ext cx="1524000" cy="914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VALIDADE</a:t>
            </a:r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2351088" y="3036888"/>
            <a:ext cx="1524000" cy="914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latin typeface="Arial Narrow" pitchFamily="34" charset="0"/>
              </a:rPr>
              <a:t>JUSTIÇA</a:t>
            </a:r>
          </a:p>
        </p:txBody>
      </p:sp>
      <p:sp>
        <p:nvSpPr>
          <p:cNvPr id="13318" name="Rectangle 10"/>
          <p:cNvSpPr>
            <a:spLocks noChangeArrowheads="1"/>
          </p:cNvSpPr>
          <p:nvPr/>
        </p:nvSpPr>
        <p:spPr bwMode="auto">
          <a:xfrm>
            <a:off x="838200" y="304800"/>
            <a:ext cx="830580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cs typeface="Arial" charset="0"/>
              </a:rPr>
              <a:t>Miguel Reale (Tridimensionalidade do Direito)</a:t>
            </a:r>
            <a:endParaRPr lang="pt-BR" altLang="pt-BR" sz="2000" b="1">
              <a:solidFill>
                <a:schemeClr val="bg1"/>
              </a:solidFill>
              <a:latin typeface="Arial Narrow" pitchFamily="34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55438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 autoUpdateAnimBg="0"/>
      <p:bldP spid="35847" grpId="0" animBg="1" autoUpdateAnimBg="0"/>
      <p:bldP spid="35848" grpId="0" animBg="1" autoUpdateAnimBg="0"/>
      <p:bldP spid="35849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2484438" y="981075"/>
            <a:ext cx="5832475" cy="13112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pt-BR" altLang="pt-BR" sz="2000" dirty="0">
                <a:solidFill>
                  <a:schemeClr val="bg1"/>
                </a:solidFill>
                <a:cs typeface="Arial" charset="0"/>
              </a:rPr>
              <a:t>a legitimidade formal das normas como integrantes do ordenamento </a:t>
            </a:r>
            <a:r>
              <a:rPr lang="pt-BR" altLang="pt-BR" sz="2000" dirty="0" err="1">
                <a:solidFill>
                  <a:schemeClr val="bg1"/>
                </a:solidFill>
                <a:cs typeface="Arial" charset="0"/>
              </a:rPr>
              <a:t>jurídico,questões</a:t>
            </a:r>
            <a:r>
              <a:rPr lang="pt-BR" altLang="pt-BR" sz="2000" dirty="0">
                <a:solidFill>
                  <a:schemeClr val="bg1"/>
                </a:solidFill>
                <a:cs typeface="Arial" charset="0"/>
              </a:rPr>
              <a:t> relativas à Teoria Geral do Direito, ou Dogmática Jurídica.</a:t>
            </a:r>
            <a:endParaRPr lang="pt-BR" altLang="pt-BR" sz="2000" dirty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339975" y="2852738"/>
            <a:ext cx="6589713" cy="100647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pt-BR" altLang="pt-BR" sz="2000" dirty="0">
                <a:solidFill>
                  <a:schemeClr val="bg1"/>
                </a:solidFill>
                <a:cs typeface="Arial" charset="0"/>
              </a:rPr>
              <a:t>objeto de reflexão filosófica, a propósito da adequação do Direito a um ideal, campo apropriado da Filosofia do Direito.</a:t>
            </a:r>
            <a:endParaRPr lang="pt-BR" altLang="pt-BR" sz="2000" dirty="0">
              <a:solidFill>
                <a:schemeClr val="bg1"/>
              </a:solidFill>
              <a:latin typeface="Arial Narrow" pitchFamily="34" charset="0"/>
              <a:cs typeface="Times New Roman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2325688" y="4724400"/>
            <a:ext cx="6818312" cy="1616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pt-BR" altLang="pt-BR" sz="2000" dirty="0">
                <a:solidFill>
                  <a:schemeClr val="bg1"/>
                </a:solidFill>
                <a:cs typeface="Arial" charset="0"/>
              </a:rPr>
              <a:t>saber se as normas jurídicas são ou não são cumpridas pelas pessoas a quem se dirigem e, no caso de </a:t>
            </a:r>
            <a:r>
              <a:rPr lang="pt-BR" altLang="pt-BR" sz="2000" dirty="0" err="1">
                <a:solidFill>
                  <a:schemeClr val="bg1"/>
                </a:solidFill>
                <a:cs typeface="Arial" charset="0"/>
              </a:rPr>
              <a:t>violação,se</a:t>
            </a:r>
            <a:r>
              <a:rPr lang="pt-BR" altLang="pt-BR" sz="2000" dirty="0">
                <a:solidFill>
                  <a:schemeClr val="bg1"/>
                </a:solidFill>
                <a:cs typeface="Arial" charset="0"/>
              </a:rPr>
              <a:t> é possível que se façam valer com meios coercitivos de que dispõe a autoridade publica. Este é o campo da Sociologia Jurídica.</a:t>
            </a:r>
          </a:p>
        </p:txBody>
      </p:sp>
      <p:sp>
        <p:nvSpPr>
          <p:cNvPr id="51207" name="Oval 7"/>
          <p:cNvSpPr>
            <a:spLocks noChangeArrowheads="1"/>
          </p:cNvSpPr>
          <p:nvPr/>
        </p:nvSpPr>
        <p:spPr bwMode="auto">
          <a:xfrm>
            <a:off x="323850" y="1125538"/>
            <a:ext cx="1524000" cy="914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VALIDADE</a:t>
            </a:r>
          </a:p>
        </p:txBody>
      </p:sp>
      <p:sp>
        <p:nvSpPr>
          <p:cNvPr id="51208" name="Oval 8"/>
          <p:cNvSpPr>
            <a:spLocks noChangeArrowheads="1"/>
          </p:cNvSpPr>
          <p:nvPr/>
        </p:nvSpPr>
        <p:spPr bwMode="auto">
          <a:xfrm>
            <a:off x="323850" y="2924175"/>
            <a:ext cx="1524000" cy="914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latin typeface="Arial Narrow" pitchFamily="34" charset="0"/>
              </a:rPr>
              <a:t>JUSTIÇA</a:t>
            </a:r>
          </a:p>
        </p:txBody>
      </p:sp>
      <p:sp>
        <p:nvSpPr>
          <p:cNvPr id="51209" name="Oval 9"/>
          <p:cNvSpPr>
            <a:spLocks noChangeArrowheads="1"/>
          </p:cNvSpPr>
          <p:nvPr/>
        </p:nvSpPr>
        <p:spPr bwMode="auto">
          <a:xfrm>
            <a:off x="250825" y="4868863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EFICÁCIA</a:t>
            </a:r>
          </a:p>
        </p:txBody>
      </p:sp>
    </p:spTree>
    <p:extLst>
      <p:ext uri="{BB962C8B-B14F-4D97-AF65-F5344CB8AC3E}">
        <p14:creationId xmlns:p14="http://schemas.microsoft.com/office/powerpoint/2010/main" val="31127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animBg="1"/>
      <p:bldP spid="51205" grpId="0" animBg="1"/>
      <p:bldP spid="51206" grpId="0" animBg="1"/>
      <p:bldP spid="51207" grpId="0" animBg="1"/>
      <p:bldP spid="51208" grpId="0" animBg="1"/>
      <p:bldP spid="51209" grpId="0" animBg="1"/>
      <p:bldP spid="5120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838200" y="304800"/>
            <a:ext cx="830580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2400" b="1">
                <a:solidFill>
                  <a:schemeClr val="bg1"/>
                </a:solidFill>
                <a:cs typeface="Arial" charset="0"/>
              </a:rPr>
              <a:t>Miguel Reale (Tridimensionalidade do Direito)</a:t>
            </a:r>
            <a:endParaRPr lang="pt-BR" altLang="pt-BR" sz="2000" b="1">
              <a:solidFill>
                <a:schemeClr val="bg1"/>
              </a:solidFill>
              <a:latin typeface="Arial Narrow" pitchFamily="34" charset="0"/>
              <a:cs typeface="Times New Roman" charset="0"/>
            </a:endParaRPr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1979613" y="2133600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EFICÁCIA</a:t>
            </a:r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5219700" y="2205038"/>
            <a:ext cx="1524000" cy="914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VALIDADE</a:t>
            </a: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635375" y="3429000"/>
            <a:ext cx="1524000" cy="914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latin typeface="Arial Narrow" pitchFamily="34" charset="0"/>
              </a:rPr>
              <a:t>JUSTIÇA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611188" y="5661025"/>
            <a:ext cx="8305800" cy="7016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  <a:cs typeface="Times New Roman" charset="0"/>
              </a:rPr>
              <a:t>Estas três dimensões estão relacionadas entre si e são complementares.</a:t>
            </a:r>
            <a:r>
              <a:rPr lang="pt-BR" altLang="pt-BR" sz="1600" b="1">
                <a:solidFill>
                  <a:schemeClr val="bg1"/>
                </a:solidFill>
              </a:rPr>
              <a:t> </a:t>
            </a:r>
            <a:endParaRPr lang="pt-BR" altLang="pt-BR" sz="4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934704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 autoUpdateAnimBg="0"/>
      <p:bldP spid="40967" grpId="0" animBg="1" autoUpdateAnimBg="0"/>
      <p:bldP spid="40968" grpId="0" animBg="1" autoUpdateAnimBg="0"/>
      <p:bldP spid="4096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539750" y="765175"/>
            <a:ext cx="1524000" cy="914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latin typeface="Arial Narrow" pitchFamily="34" charset="0"/>
              </a:rPr>
              <a:t>JUSTIÇA</a:t>
            </a:r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611188" y="2852738"/>
            <a:ext cx="1524000" cy="914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VALIDADE</a:t>
            </a:r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468313" y="4797425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kumimoji="1" lang="pt-BR" altLang="pt-BR" sz="2400" b="1">
                <a:solidFill>
                  <a:schemeClr val="bg1"/>
                </a:solidFill>
                <a:latin typeface="Arial Narrow" pitchFamily="34" charset="0"/>
              </a:rPr>
              <a:t>EFICÁCIA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563938" y="692150"/>
            <a:ext cx="5313362" cy="915988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  <a:cs typeface="Arial" charset="0"/>
              </a:rPr>
              <a:t>   A questão da justiça interessa ao filósofo do direito : </a:t>
            </a:r>
            <a:r>
              <a:rPr lang="pt-BR" altLang="pt-BR" sz="1800" b="1" u="sng" dirty="0">
                <a:solidFill>
                  <a:schemeClr val="bg1"/>
                </a:solidFill>
                <a:cs typeface="Arial" charset="0"/>
              </a:rPr>
              <a:t>IDEALIDADE</a:t>
            </a:r>
            <a:r>
              <a:rPr lang="pt-BR" altLang="pt-BR" sz="1800" b="1" dirty="0">
                <a:solidFill>
                  <a:schemeClr val="bg1"/>
                </a:solidFill>
                <a:cs typeface="Arial" charset="0"/>
              </a:rPr>
              <a:t>.        A sociologia jurídica não se interessa pela justificação do direito</a:t>
            </a:r>
            <a:endParaRPr lang="pt-BR" altLang="pt-BR" sz="1800" b="1" dirty="0">
              <a:solidFill>
                <a:schemeClr val="bg1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3635375" y="2565400"/>
            <a:ext cx="5170488" cy="19018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  <a:buSzTx/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  <a:cs typeface="Arial" charset="0"/>
              </a:rPr>
              <a:t>A análise das normas formalmente válidas interessa ao “dogmático”, ou interprete do direito : </a:t>
            </a:r>
            <a:r>
              <a:rPr lang="pt-BR" altLang="pt-BR" sz="1800" b="1" u="sng" dirty="0">
                <a:solidFill>
                  <a:schemeClr val="bg1"/>
                </a:solidFill>
                <a:cs typeface="Arial" charset="0"/>
              </a:rPr>
              <a:t>NORMATIVIDADE.</a:t>
            </a:r>
            <a:r>
              <a:rPr lang="pt-BR" altLang="pt-BR" sz="1800" b="1" dirty="0">
                <a:solidFill>
                  <a:schemeClr val="bg1"/>
                </a:solidFill>
                <a:cs typeface="Arial" charset="0"/>
              </a:rPr>
              <a:t> A sociologia jurídica não realiza análises normativas, isto é, não se ocupa com o problema da validade e interpretação das normas.</a:t>
            </a:r>
            <a:endParaRPr lang="pt-BR" altLang="pt-BR" sz="1800" b="1" dirty="0">
              <a:solidFill>
                <a:schemeClr val="bg1"/>
              </a:solidFill>
              <a:latin typeface="Arial Narrow" pitchFamily="34" charset="0"/>
              <a:cs typeface="Times New Roman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3492500" y="4868863"/>
            <a:ext cx="5313363" cy="9159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pt-BR" altLang="pt-BR" sz="1800" b="1" dirty="0">
                <a:solidFill>
                  <a:schemeClr val="bg1"/>
                </a:solidFill>
                <a:cs typeface="Arial" charset="0"/>
              </a:rPr>
              <a:t>A questão da eficácia das normas jurídicas corresponde ao campo de análise do sociólogo do direito:</a:t>
            </a:r>
            <a:r>
              <a:rPr lang="pt-BR" altLang="pt-BR" sz="1800" b="1" u="sng" dirty="0">
                <a:solidFill>
                  <a:schemeClr val="bg1"/>
                </a:solidFill>
                <a:cs typeface="Arial" charset="0"/>
              </a:rPr>
              <a:t> FACTICIDADE</a:t>
            </a:r>
          </a:p>
        </p:txBody>
      </p:sp>
      <p:sp>
        <p:nvSpPr>
          <p:cNvPr id="52235" name="AutoShape 11"/>
          <p:cNvSpPr>
            <a:spLocks noChangeArrowheads="1"/>
          </p:cNvSpPr>
          <p:nvPr/>
        </p:nvSpPr>
        <p:spPr bwMode="auto">
          <a:xfrm>
            <a:off x="2411413" y="3213100"/>
            <a:ext cx="936625" cy="144463"/>
          </a:xfrm>
          <a:prstGeom prst="rightArrow">
            <a:avLst>
              <a:gd name="adj1" fmla="val 50000"/>
              <a:gd name="adj2" fmla="val 16208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pt-BR" altLang="pt-BR" sz="2400">
              <a:latin typeface="Times New Roman" charset="0"/>
            </a:endParaRPr>
          </a:p>
        </p:txBody>
      </p:sp>
      <p:sp>
        <p:nvSpPr>
          <p:cNvPr id="52236" name="AutoShape 12"/>
          <p:cNvSpPr>
            <a:spLocks noChangeArrowheads="1"/>
          </p:cNvSpPr>
          <p:nvPr/>
        </p:nvSpPr>
        <p:spPr bwMode="auto">
          <a:xfrm>
            <a:off x="2339975" y="5229225"/>
            <a:ext cx="863600" cy="144463"/>
          </a:xfrm>
          <a:prstGeom prst="rightArrow">
            <a:avLst>
              <a:gd name="adj1" fmla="val 50000"/>
              <a:gd name="adj2" fmla="val 1494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pt-BR" altLang="pt-BR" sz="2400">
              <a:latin typeface="Times New Roman" charset="0"/>
            </a:endParaRPr>
          </a:p>
        </p:txBody>
      </p:sp>
      <p:sp>
        <p:nvSpPr>
          <p:cNvPr id="52237" name="AutoShape 13"/>
          <p:cNvSpPr>
            <a:spLocks noChangeArrowheads="1"/>
          </p:cNvSpPr>
          <p:nvPr/>
        </p:nvSpPr>
        <p:spPr bwMode="auto">
          <a:xfrm>
            <a:off x="2411413" y="1125538"/>
            <a:ext cx="865187" cy="142875"/>
          </a:xfrm>
          <a:prstGeom prst="rightArrow">
            <a:avLst>
              <a:gd name="adj1" fmla="val 50000"/>
              <a:gd name="adj2" fmla="val 151389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pt-BR" altLang="pt-BR" sz="240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94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nimBg="1"/>
      <p:bldP spid="52229" grpId="0" animBg="1"/>
      <p:bldP spid="52230" grpId="0" animBg="1"/>
      <p:bldP spid="52231" grpId="0" animBg="1"/>
      <p:bldP spid="52232" grpId="0" animBg="1"/>
      <p:bldP spid="52233" grpId="0" animBg="1"/>
      <p:bldP spid="52235" grpId="0" animBg="1"/>
      <p:bldP spid="52236" grpId="0" animBg="1"/>
      <p:bldP spid="522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53662" y="1586409"/>
            <a:ext cx="1224136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Exemplo: As  leis sobre a família  do Código Civil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907704" y="548680"/>
            <a:ext cx="561662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 interprete trabalha com as normas indicando, por exemplo, quais são as condições para contrair matrimonio segundo o Código Civil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919536" y="1788255"/>
            <a:ext cx="5616624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 filósofo do direito analisa a justificação e as consequências morais e políticas  da instituição do matrimônio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950019" y="3068960"/>
            <a:ext cx="5328592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 sociólogo do direito examina o impacto social das previsões legais com relação ao casamento, analisando, por exemplo, o graus de conhecimento e de aceitação destas normas pela população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121927" y="4737854"/>
            <a:ext cx="698477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Estas três dimensões estão relacionadas entre si e são complementares.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71599" y="5445224"/>
            <a:ext cx="7135103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Se a sociedade  considera que uma lei é injusta, esta será  provavelmente revogada, ou permanecerá sem efeitos, será ineficaz.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, a abolição do delito de adultério em 2005.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353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7544" y="384221"/>
            <a:ext cx="792088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EFEITOS, EFICÁCIA E ADEQUAÇÃO DAS NORMAS JURÍDICAS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7504" y="2338752"/>
            <a:ext cx="165618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Perspectivas de análise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159732" y="1923253"/>
            <a:ext cx="162018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Efeitos da norma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427984" y="1913056"/>
            <a:ext cx="2952328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Qualquer repercussão social ocasionada por uma norma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372932" y="3645024"/>
            <a:ext cx="518457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Uma lei  estadual estabelece um aumento de 50% dos impostos a serem pagos por empresas de capital estrangeiro. Uma empresa decide deslocar-se para outro Estado em que a tributação é menor.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444940" y="5085184"/>
            <a:ext cx="511256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Não há descumprimento da lei. A decisão tomada pela empresa constitui apenas um efeito da lei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91580" y="4365104"/>
            <a:ext cx="111612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Exemplo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735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746501"/>
            <a:ext cx="1296144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Eficácia da norma 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982486" y="317703"/>
            <a:ext cx="396044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Grau de cumprimento da norma dentro da prática social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965896" y="1249344"/>
            <a:ext cx="4320480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Uma norma é considerada socialmente eficaz quando é respeitada por seu destinatários ou quando sua violação é efetivamente punida pelo Estado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387542" y="964034"/>
            <a:ext cx="2160240" cy="7386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Eficácia de preceito ou primária : respeito espontâneo da norma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414004" y="1704933"/>
            <a:ext cx="2160240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Eficácia de sanção ou secundária: resultado da intervenção repressiva do Estado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014317" y="3140968"/>
            <a:ext cx="576064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30% dos condutores não respeitam o limite de velocidade na estradas brasileiras. Se todos forem identificados e punidos a norma pode ser considerada eficaz (70% eficácia de preceito – 30% eficácia de sanção)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42205" y="4509119"/>
            <a:ext cx="547260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Na vida real as normas jurídicas nunca são plenamente eficazes.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026150" y="5445224"/>
            <a:ext cx="311446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Uma pesquisa empírica pode estabelecer matematicamente o grau de eficácia de uma norma : a quota de eficácia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439149" y="5445224"/>
            <a:ext cx="338437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quota de eficácia indica a distância entre o direito “nos livros” estabelecido na norma legal e o direito “em ação”, estabelecido na realidade social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83568" y="3460358"/>
            <a:ext cx="1008112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Exemplo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1956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0657" y="2132856"/>
            <a:ext cx="2088231" cy="120032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3.Adequação interna da norma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417180" y="567888"/>
            <a:ext cx="37563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Capacidade da norma  em atingir a finalidade social estabelecida pelo legislador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576340" y="188640"/>
            <a:ext cx="2400029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Uma norma proíbe a que foi condenado por crime falimentar exerça o comercio. Um empresário condenado por tal crime volta a exercer atividades comerciais utilizando o nome de sua esposa.</a:t>
            </a:r>
            <a:endParaRPr lang="pt-BR" sz="1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600029" y="2486400"/>
            <a:ext cx="2352649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O legislador queria diminuir a poluição na cidade e implantou o rodízio de veículos, os proprietários respeitam a norma de rodizio mas todos compram um segundo veículo, desvirtuando a finalidade da lei</a:t>
            </a:r>
            <a:endParaRPr lang="pt-BR" sz="1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431531" y="2492896"/>
            <a:ext cx="3816069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 adequação é interna porque se refere à relação entre os objetivos pretendidos pelo legislador quando ele edita a norma e os resultados alcançados.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483768" y="4581128"/>
            <a:ext cx="382853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Uma norma ineficaz ou inadequada pode ter valor simbólico. Sua ineficácia ou inadequação é prevista mas   pode exercer uma função pedagógica</a:t>
            </a:r>
            <a:endParaRPr lang="pt-BR" dirty="0"/>
          </a:p>
        </p:txBody>
      </p:sp>
      <p:pic>
        <p:nvPicPr>
          <p:cNvPr id="8" name="Picture 2" descr="Eficácia da lei penal no tempo | Nação Juríd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666" y="4309754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13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27584" y="278932"/>
            <a:ext cx="72008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Análise empírica da eficácia de uma norma jurídica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3508" y="3357775"/>
            <a:ext cx="1368152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Pesquisa empírica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979713" y="1377209"/>
            <a:ext cx="561662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1. A norma tem efeitos, eficácia e adequação interna?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979712" y="2348880"/>
            <a:ext cx="5616624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2. Por que a norma tem (nunca tem ou deixa de ter) efeitos, eficácia e adequação interna?</a:t>
            </a:r>
          </a:p>
          <a:p>
            <a:r>
              <a:rPr lang="pt-BR" dirty="0" smtClean="0"/>
              <a:t>Quais são as razões sociais que elevam à concretização (ou não) de tais aspectos?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979712" y="4005064"/>
            <a:ext cx="561662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3. Qual é a relação do legislador diante da constatação dos efeitos, eficácia e adequação interna de determinada norma?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979713" y="5517232"/>
            <a:ext cx="5616623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4. Quais as razões sociais de determinada reação do legislador?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4757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3528" y="476672"/>
            <a:ext cx="1152128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Exemplo</a:t>
            </a:r>
          </a:p>
          <a:p>
            <a:r>
              <a:rPr lang="pt-BR" dirty="0" smtClean="0"/>
              <a:t>aborto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871700" y="332656"/>
            <a:ext cx="4248472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O sociólogo interessado em conhecer a quota de eficácia das normas do Código Penal que proíbem o aborto fará entrevistas com uma amostra da população feminina, escolhida segundo critérios metodológicos.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871701" y="2564904"/>
            <a:ext cx="4248472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Em seguida, perguntará às mulheres escolhidas se e quantas vezes engravidaram e praticaram aborto  nos últimos cinco (ou dez ou vinte) anos.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34346" y="4040197"/>
            <a:ext cx="428582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Perguntará também se o ato foi descoberto e punido pelas autoridades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799016" y="5229200"/>
            <a:ext cx="435648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Elaborando estatisticamente os resultados, o pesquisador poderá  estabelecer a quota  de eficácia da norma no período que cobriu a pesquisa.</a:t>
            </a:r>
            <a:endParaRPr lang="pt-BR" dirty="0"/>
          </a:p>
        </p:txBody>
      </p:sp>
      <p:pic>
        <p:nvPicPr>
          <p:cNvPr id="8" name="Picture 8" descr="Juíza da Violência Doméstica defende eficácia da Lei Maria d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20888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514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764704"/>
            <a:ext cx="108012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Questões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979712" y="548680"/>
            <a:ext cx="6408712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 utilização de calculo matemático pode encobrir a eficácia real das normas, pois no caso do aborto, se levarmos em conta apenas o numero de mulheres que praticam o aborto e não foram punidas chegaríamos à conclusão de que a lei não conseguiu punir nem 10% das mulheres que o praticaram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979712" y="2183764"/>
            <a:ext cx="6425658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E, alguns casos é fácil constatar a quota de eficácia, por exemplo, quantos brasileiros tinham a obrigação legal de votar nas ultimas eleições presidenciais, quantos cumpriram esta obrigação sem justificação legal e quantos forma punidos pela Justiça eleitoral </a:t>
            </a:r>
            <a:r>
              <a:rPr lang="pt-BR" dirty="0" err="1" smtClean="0"/>
              <a:t>arts</a:t>
            </a:r>
            <a:r>
              <a:rPr lang="pt-BR" dirty="0"/>
              <a:t>.</a:t>
            </a:r>
            <a:r>
              <a:rPr lang="pt-BR" dirty="0" smtClean="0"/>
              <a:t> 14 e 15 de CF88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979712" y="3933056"/>
            <a:ext cx="640871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Em outros casos é muito difícil determinar a quota de eficácia. </a:t>
            </a:r>
            <a:r>
              <a:rPr lang="pt-BR" dirty="0" err="1" smtClean="0"/>
              <a:t>Ex</a:t>
            </a:r>
            <a:r>
              <a:rPr lang="pt-BR" dirty="0" smtClean="0"/>
              <a:t>, furtos em supermercados, criminalidade econômica.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979712" y="5013176"/>
            <a:ext cx="6408711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Há casos em que é impossível responder com um simples sim ou não. Sobre a questão da obediência à lei. Isto acontece em normas do Direito Civil: </a:t>
            </a:r>
            <a:r>
              <a:rPr lang="pt-BR" dirty="0" err="1" smtClean="0"/>
              <a:t>dirito</a:t>
            </a:r>
            <a:r>
              <a:rPr lang="pt-BR" dirty="0" smtClean="0"/>
              <a:t> de família sobre a educação dos filhos.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8064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61410" y="195850"/>
            <a:ext cx="590465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FATORES DE EFICÁCIA DA NORMA NO </a:t>
            </a:r>
            <a:r>
              <a:rPr lang="pt-BR" smtClean="0"/>
              <a:t>DIREITO MODERNO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431540" y="1052736"/>
            <a:ext cx="770485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Regra Geral: quanto mais forte a presença destes fatores, maiores</a:t>
            </a:r>
          </a:p>
          <a:p>
            <a:pPr algn="ctr"/>
            <a:r>
              <a:rPr lang="pt-BR" dirty="0" smtClean="0"/>
              <a:t> serão as chances de eficácia da norma jurídica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51520" y="3212976"/>
            <a:ext cx="154817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Fatores instrumentais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235899" y="1916832"/>
            <a:ext cx="360040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1. Divulgação do conteúdo da norma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231511" y="2343984"/>
            <a:ext cx="36004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2. Conhecimento efetivo da norma por parte de seus destinatários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248279" y="3136031"/>
            <a:ext cx="360040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3. Perfeição técnica da norma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248279" y="3745946"/>
            <a:ext cx="36004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4. Elaboração de estudos preparatórios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248277" y="4581019"/>
            <a:ext cx="354785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5.Preparação dos operadores do direito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235899" y="5300111"/>
            <a:ext cx="3547857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6. </a:t>
            </a:r>
            <a:r>
              <a:rPr lang="pt-BR" dirty="0" err="1" smtClean="0"/>
              <a:t>Rechtsfolgen</a:t>
            </a:r>
            <a:r>
              <a:rPr lang="pt-BR" dirty="0" smtClean="0"/>
              <a:t> ( consequências jurídicas)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257783" y="6096517"/>
            <a:ext cx="354785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7. Expectativa de consequências negativas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228184" y="2167058"/>
            <a:ext cx="26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Orientação dos eleitores  para o uso da urna eletrônica</a:t>
            </a:r>
            <a:endParaRPr lang="pt-BR" sz="1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228184" y="2982143"/>
            <a:ext cx="26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Desconto para quem paga imposto antecipadamente</a:t>
            </a:r>
            <a:endParaRPr lang="pt-BR" sz="1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179965" y="3752165"/>
            <a:ext cx="26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Diminuição da pena para os presos que estudam</a:t>
            </a:r>
            <a:endParaRPr lang="pt-BR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228184" y="4596408"/>
            <a:ext cx="2683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Suspensão da pena de multa</a:t>
            </a:r>
            <a:endParaRPr lang="pt-BR" sz="14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228184" y="5296296"/>
            <a:ext cx="26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Cobrança rara de multa por infração de trânsito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949712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9512" y="2132856"/>
            <a:ext cx="1584176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Fatores referentes à situação social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956480" y="404664"/>
            <a:ext cx="2975559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1. Participação dos cidadãos no processo de elaboração e aplicação da norma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36983" y="509749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Uma politica de segurança que se fundamenta no resultado obtido por consulta popular</a:t>
            </a:r>
            <a:endParaRPr lang="pt-BR" sz="1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986964" y="1772816"/>
            <a:ext cx="2657044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2. Coesão Social –</a:t>
            </a:r>
          </a:p>
          <a:p>
            <a:r>
              <a:rPr lang="pt-BR" dirty="0" smtClean="0"/>
              <a:t> </a:t>
            </a:r>
            <a:r>
              <a:rPr lang="pt-BR" dirty="0"/>
              <a:t>Quanto </a:t>
            </a:r>
            <a:r>
              <a:rPr lang="pt-BR" dirty="0" smtClean="0"/>
              <a:t>menos </a:t>
            </a:r>
            <a:r>
              <a:rPr lang="pt-BR" dirty="0"/>
              <a:t>conflito mais forte será o grau de eficácia da norma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5536983" y="2145836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Legislação brasileira sobre a questão agrária</a:t>
            </a:r>
            <a:endParaRPr lang="pt-BR" sz="16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986964" y="3516271"/>
            <a:ext cx="2657044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3. Adequação da norma à situação política e às relações de forças dominantes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5652120" y="3794438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A questão dos direitos sociais</a:t>
            </a:r>
            <a:endParaRPr lang="pt-BR" sz="1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986964" y="5025928"/>
            <a:ext cx="2512239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4.Contemporaneidade das normas com a sociedade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5536983" y="5214871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A legislação brasileira sobre a proteção do meio ambiente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7086668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1749</Words>
  <Application>Microsoft Office PowerPoint</Application>
  <PresentationFormat>Apresentação na tela (4:3)</PresentationFormat>
  <Paragraphs>137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A FUNÇÃO DA SOCIOLOGIA JURÍDICA E A EFICÁCIA DO DIREITO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FUNÇÃO DA SOCIOLOGIA JURÍDICA E A EFICÁCIA DO DIREITO</dc:title>
  <dc:creator>User</dc:creator>
  <cp:lastModifiedBy>User</cp:lastModifiedBy>
  <cp:revision>35</cp:revision>
  <dcterms:created xsi:type="dcterms:W3CDTF">2020-07-03T01:37:45Z</dcterms:created>
  <dcterms:modified xsi:type="dcterms:W3CDTF">2020-07-29T21:42:27Z</dcterms:modified>
</cp:coreProperties>
</file>