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369" r:id="rId2"/>
    <p:sldId id="370" r:id="rId3"/>
    <p:sldId id="372" r:id="rId4"/>
    <p:sldId id="373" r:id="rId5"/>
    <p:sldId id="309" r:id="rId6"/>
    <p:sldId id="310" r:id="rId7"/>
    <p:sldId id="336" r:id="rId8"/>
    <p:sldId id="353" r:id="rId9"/>
    <p:sldId id="354" r:id="rId10"/>
    <p:sldId id="350" r:id="rId11"/>
    <p:sldId id="315" r:id="rId12"/>
    <p:sldId id="316" r:id="rId13"/>
    <p:sldId id="317" r:id="rId14"/>
    <p:sldId id="318" r:id="rId15"/>
    <p:sldId id="319" r:id="rId16"/>
  </p:sldIdLst>
  <p:sldSz cx="9144000" cy="6858000" type="screen4x3"/>
  <p:notesSz cx="6856413" cy="97155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86" autoAdjust="0"/>
    <p:restoredTop sz="86481" autoAdjust="0"/>
  </p:normalViewPr>
  <p:slideViewPr>
    <p:cSldViewPr>
      <p:cViewPr varScale="1">
        <p:scale>
          <a:sx n="68" d="100"/>
          <a:sy n="68" d="100"/>
        </p:scale>
        <p:origin x="15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40E8DDD-B77A-44FF-BFE0-02A3FE4BAC6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41907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0125" y="728663"/>
            <a:ext cx="4856163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4813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28138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7F9BDA-2D32-45DE-B4C5-05E59DA6CB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7090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2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512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2F9EC-5EF7-4E96-B091-780B4E74C51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8970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288DF-99D4-40A4-BB30-E11F8E90295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14436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C9872-2DFC-40A0-A251-1AD2B357E34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37832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2AD00-BFA0-48D5-A712-BB7ACEA3837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35102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51751-9A57-4491-9C61-777C38AA6B5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72728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D037F-BCA0-469A-A42A-5B49C30D2A2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97656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5E93B-8274-42DD-B60F-F1FB21787B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219382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F3089-ADBA-45AF-907F-E045DC1F339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68898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0877A-1FEF-4077-9063-689A9D4AC0B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115423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04BDE-9B46-4C7C-B63B-D03C76A0DE7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34528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852CB-7A88-43BD-9CE4-7D5871E0669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</p:spTree>
    <p:extLst>
      <p:ext uri="{BB962C8B-B14F-4D97-AF65-F5344CB8AC3E}">
        <p14:creationId xmlns:p14="http://schemas.microsoft.com/office/powerpoint/2010/main" val="598722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052BB9-BCE6-4D50-8848-3CD50DA0401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pt-BR"/>
              </a:p>
            </p:txBody>
          </p:sp>
        </p:grp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pt-BR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1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01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pt-BR"/>
              <a:t>arnaldolemos@uol.com.br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0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0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0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9" grpId="0"/>
      <p:bldP spid="50191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1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11188" y="1557338"/>
            <a:ext cx="4752975" cy="11906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OS CLASSICOS DA SOCIOLOGIA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042988" y="3500438"/>
            <a:ext cx="3671887" cy="100488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MAX WEBER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1864-1929</a:t>
            </a:r>
          </a:p>
        </p:txBody>
      </p:sp>
      <p:pic>
        <p:nvPicPr>
          <p:cNvPr id="5125" name="Picture 7" descr="weber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908050"/>
            <a:ext cx="23336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411413" y="538163"/>
            <a:ext cx="3673475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CONCEITOS BÁSICOS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AÇÃO SOCIAL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4500563" y="1628775"/>
            <a:ext cx="3095625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COMPREENSÃO SOCIAL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539750" y="2636838"/>
            <a:ext cx="2592388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chemeClr val="bg2"/>
                </a:solidFill>
              </a:rPr>
              <a:t> </a:t>
            </a:r>
            <a:r>
              <a:rPr lang="pt-BR" altLang="pt-BR" sz="1800" b="1">
                <a:solidFill>
                  <a:schemeClr val="bg2"/>
                </a:solidFill>
              </a:rPr>
              <a:t>PATRIMONIALISMO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3492500" y="2349500"/>
            <a:ext cx="1871663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/>
              <a:t> </a:t>
            </a:r>
            <a:r>
              <a:rPr lang="pt-BR" altLang="pt-BR" sz="1800" b="1"/>
              <a:t>TIPO IDEAL</a:t>
            </a:r>
            <a:r>
              <a:rPr lang="pt-BR" altLang="pt-BR" sz="1800"/>
              <a:t> </a:t>
            </a:r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6011863" y="2708275"/>
            <a:ext cx="2736850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TIPOLOGIA DA AÇÃO SOCIAL</a:t>
            </a:r>
          </a:p>
        </p:txBody>
      </p:sp>
      <p:sp>
        <p:nvSpPr>
          <p:cNvPr id="6153" name="Text Box 10"/>
          <p:cNvSpPr txBox="1">
            <a:spLocks noChangeArrowheads="1"/>
          </p:cNvSpPr>
          <p:nvPr/>
        </p:nvSpPr>
        <p:spPr bwMode="auto">
          <a:xfrm>
            <a:off x="611188" y="3716338"/>
            <a:ext cx="22320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COMPREENSÃO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3348038" y="3357563"/>
            <a:ext cx="2305050" cy="91598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TIPOLOGIA DA DOMINAÇÃO LEGITIMA</a:t>
            </a:r>
            <a:endParaRPr lang="pt-BR" altLang="pt-BR" sz="1800">
              <a:solidFill>
                <a:schemeClr val="bg2"/>
              </a:solidFill>
            </a:endParaRP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6227763" y="3789363"/>
            <a:ext cx="2016125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BUROCRACIA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611188" y="4930775"/>
            <a:ext cx="2232025" cy="36671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RACIONALIDADE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57" name="Text Box 14"/>
          <p:cNvSpPr txBox="1">
            <a:spLocks noChangeArrowheads="1"/>
          </p:cNvSpPr>
          <p:nvPr/>
        </p:nvSpPr>
        <p:spPr bwMode="auto">
          <a:xfrm>
            <a:off x="3203575" y="4652963"/>
            <a:ext cx="1800225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CARISMA</a:t>
            </a:r>
          </a:p>
        </p:txBody>
      </p:sp>
      <p:sp>
        <p:nvSpPr>
          <p:cNvPr id="6158" name="Text Box 15"/>
          <p:cNvSpPr txBox="1">
            <a:spLocks noChangeArrowheads="1"/>
          </p:cNvSpPr>
          <p:nvPr/>
        </p:nvSpPr>
        <p:spPr bwMode="auto">
          <a:xfrm>
            <a:off x="5364163" y="4652963"/>
            <a:ext cx="3311525" cy="3667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ÉTICA PROTESTANTE</a:t>
            </a:r>
            <a:r>
              <a:rPr lang="pt-BR" altLang="pt-BR" sz="1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59" name="Text Box 16"/>
          <p:cNvSpPr txBox="1">
            <a:spLocks noChangeArrowheads="1"/>
          </p:cNvSpPr>
          <p:nvPr/>
        </p:nvSpPr>
        <p:spPr bwMode="auto">
          <a:xfrm>
            <a:off x="755650" y="5722938"/>
            <a:ext cx="15843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VALORES</a:t>
            </a:r>
          </a:p>
        </p:txBody>
      </p:sp>
      <p:sp>
        <p:nvSpPr>
          <p:cNvPr id="6160" name="Text Box 17"/>
          <p:cNvSpPr txBox="1">
            <a:spLocks noChangeArrowheads="1"/>
          </p:cNvSpPr>
          <p:nvPr/>
        </p:nvSpPr>
        <p:spPr bwMode="auto">
          <a:xfrm>
            <a:off x="2700338" y="5734050"/>
            <a:ext cx="172720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/>
              <a:t>SENTIDO</a:t>
            </a:r>
          </a:p>
        </p:txBody>
      </p:sp>
      <p:sp>
        <p:nvSpPr>
          <p:cNvPr id="6161" name="Text Box 18"/>
          <p:cNvSpPr txBox="1">
            <a:spLocks noChangeArrowheads="1"/>
          </p:cNvSpPr>
          <p:nvPr/>
        </p:nvSpPr>
        <p:spPr bwMode="auto">
          <a:xfrm>
            <a:off x="5148263" y="5722938"/>
            <a:ext cx="2592387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1800" b="1">
                <a:solidFill>
                  <a:schemeClr val="bg2"/>
                </a:solidFill>
              </a:rPr>
              <a:t>ETICA CALVINISTA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17764" name="Rectangle 4"/>
          <p:cNvSpPr>
            <a:spLocks noRot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OBJETO  </a:t>
            </a:r>
            <a:r>
              <a:rPr lang="pt-BR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  SOCIOLOGIA</a:t>
            </a:r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1331913" y="3141663"/>
            <a:ext cx="24479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latin typeface="Arial" panose="020B0604020202020204" pitchFamily="34" charset="0"/>
              </a:rPr>
              <a:t>AÇÃO SOCIAL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5364163" y="2349500"/>
            <a:ext cx="3384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PRESENÇA DO OUTRO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5435600" y="3357563"/>
            <a:ext cx="2592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SIGNIFICADO</a:t>
            </a:r>
          </a:p>
        </p:txBody>
      </p:sp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5508625" y="4365625"/>
            <a:ext cx="22336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/>
              <a:t>SER AFETADO PELO OUTRO</a:t>
            </a:r>
          </a:p>
        </p:txBody>
      </p:sp>
    </p:spTree>
    <p:extLst>
      <p:ext uri="{BB962C8B-B14F-4D97-AF65-F5344CB8AC3E}">
        <p14:creationId xmlns:p14="http://schemas.microsoft.com/office/powerpoint/2010/main" val="40760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  <p:bldP spid="117766" grpId="0" animBg="1"/>
      <p:bldP spid="117770" grpId="0"/>
      <p:bldP spid="117771" grpId="0"/>
      <p:bldP spid="1177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5076825" y="6165850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/>
              <a:t>arnaldolemos@uol.com.br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5288" y="3068638"/>
            <a:ext cx="2663825" cy="1004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COMPREENSÃO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  <a:latin typeface="Arial" panose="020B0604020202020204" pitchFamily="34" charset="0"/>
              </a:rPr>
              <a:t> SOCIAL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3563938" y="1341438"/>
            <a:ext cx="49688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Todo indivíduo, ao agir, (ator social), age guiado por motivações que, por sua vez, são baseadas em valores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3635375" y="2565400"/>
            <a:ext cx="496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 cientista deve </a:t>
            </a:r>
            <a:r>
              <a:rPr lang="pt-BR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descobrir </a:t>
            </a:r>
            <a:r>
              <a:rPr lang="pt-B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os possíveis significados (sentidos) da ação humana presente na realidade social que interessa estudar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3635375" y="3933825"/>
            <a:ext cx="48958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Um ator age sempre em função de sua motivação e da consciência de agir em relação a outros atores.</a:t>
            </a:r>
            <a:endParaRPr lang="pt-BR">
              <a:latin typeface="Arial" charset="0"/>
            </a:endParaRP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3563938" y="4868863"/>
            <a:ext cx="4968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impossível descartar-se das pré-noções, como queria Durkheim. Existe uma parcialidade na análise sociológica.Não há neutralidade científica.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1476375" y="333375"/>
            <a:ext cx="6264275" cy="579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b="1"/>
              <a:t>METODO</a:t>
            </a:r>
          </a:p>
        </p:txBody>
      </p:sp>
    </p:spTree>
    <p:extLst>
      <p:ext uri="{BB962C8B-B14F-4D97-AF65-F5344CB8AC3E}">
        <p14:creationId xmlns:p14="http://schemas.microsoft.com/office/powerpoint/2010/main" val="147846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2" grpId="0" animBg="1"/>
      <p:bldP spid="59406" grpId="0"/>
      <p:bldP spid="59407" grpId="0"/>
      <p:bldP spid="59408" grpId="0"/>
      <p:bldP spid="59409" grpId="0"/>
      <p:bldP spid="594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0" y="1474788"/>
            <a:ext cx="2771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22889" name="Text Box 9"/>
          <p:cNvSpPr txBox="1">
            <a:spLocks noChangeArrowheads="1"/>
          </p:cNvSpPr>
          <p:nvPr/>
        </p:nvSpPr>
        <p:spPr bwMode="auto">
          <a:xfrm>
            <a:off x="468313" y="3213100"/>
            <a:ext cx="2627312" cy="51911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TIPO IDEAL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4211638" y="1052513"/>
            <a:ext cx="43926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É um instrumento de análise proposto por Weber para a compreensão das ações sociais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3851275" y="2492375"/>
            <a:ext cx="48244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Na construção de um tipo ideal, o sociólogo seleciona aspectos da ação humana que considera culturalmente relevantes para o estudo. E o faz segundo seus próprios valores.</a:t>
            </a:r>
            <a:endParaRPr lang="pt-BR" sz="2400" b="1"/>
          </a:p>
        </p:txBody>
      </p:sp>
      <p:sp>
        <p:nvSpPr>
          <p:cNvPr id="122895" name="Text Box 15"/>
          <p:cNvSpPr txBox="1">
            <a:spLocks noChangeArrowheads="1"/>
          </p:cNvSpPr>
          <p:nvPr/>
        </p:nvSpPr>
        <p:spPr bwMode="auto">
          <a:xfrm>
            <a:off x="3924300" y="4941888"/>
            <a:ext cx="46799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É uma construção teórica abstrata -  tipo ideal = tipo puro </a:t>
            </a:r>
            <a:endParaRPr lang="pt-B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9" grpId="0" animBg="1"/>
      <p:bldP spid="122892" grpId="0"/>
      <p:bldP spid="122894" grpId="0"/>
      <p:bldP spid="1228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323850" y="3573463"/>
            <a:ext cx="3024188" cy="64135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TIPOLOGIAS</a:t>
            </a: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5254625" y="2349500"/>
            <a:ext cx="3889375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AÇÃO SOCIAL</a:t>
            </a: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5076825" y="4581525"/>
            <a:ext cx="4067175" cy="8223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DOMINAÇÃO LEGITIMA</a:t>
            </a:r>
          </a:p>
        </p:txBody>
      </p:sp>
      <p:sp>
        <p:nvSpPr>
          <p:cNvPr id="123911" name="Line 7"/>
          <p:cNvSpPr>
            <a:spLocks noChangeShapeType="1"/>
          </p:cNvSpPr>
          <p:nvPr/>
        </p:nvSpPr>
        <p:spPr bwMode="auto">
          <a:xfrm flipV="1">
            <a:off x="3492500" y="2852738"/>
            <a:ext cx="144145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3912" name="Line 8"/>
          <p:cNvSpPr>
            <a:spLocks noChangeShapeType="1"/>
          </p:cNvSpPr>
          <p:nvPr/>
        </p:nvSpPr>
        <p:spPr bwMode="auto">
          <a:xfrm>
            <a:off x="3563938" y="4292600"/>
            <a:ext cx="11525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1835150" y="404813"/>
            <a:ext cx="5473700" cy="64135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3600" b="1">
                <a:solidFill>
                  <a:schemeClr val="bg2"/>
                </a:solidFill>
              </a:rPr>
              <a:t>WEBER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animBg="1"/>
      <p:bldP spid="123909" grpId="0" animBg="1"/>
      <p:bldP spid="123910" grpId="0" animBg="1"/>
      <p:bldP spid="123911" grpId="0" animBg="1"/>
      <p:bldP spid="123912" grpId="0" animBg="1"/>
      <p:bldP spid="1239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3097213" cy="3667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TRADICIONAL</a:t>
            </a:r>
          </a:p>
        </p:txBody>
      </p:sp>
      <p:sp>
        <p:nvSpPr>
          <p:cNvPr id="15053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232025" cy="3667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AFETIVA</a:t>
            </a: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323850" y="3860800"/>
            <a:ext cx="2808288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RACIONAL COM RELAÇÃO A VALORES</a:t>
            </a: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50535" name="Text Box 7"/>
          <p:cNvSpPr txBox="1">
            <a:spLocks noChangeArrowheads="1"/>
          </p:cNvSpPr>
          <p:nvPr/>
        </p:nvSpPr>
        <p:spPr bwMode="auto">
          <a:xfrm>
            <a:off x="250825" y="5300663"/>
            <a:ext cx="2881313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AÇÃO RACIONAL COM RELAÇÃO A FINS</a:t>
            </a: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50536" name="Text Box 8"/>
          <p:cNvSpPr txBox="1">
            <a:spLocks noChangeArrowheads="1"/>
          </p:cNvSpPr>
          <p:nvPr/>
        </p:nvSpPr>
        <p:spPr bwMode="auto">
          <a:xfrm>
            <a:off x="4140200" y="836613"/>
            <a:ext cx="47513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por um costume  arraigado”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Exs. – Trocas de presentes no Natal,  Dia da mães, Dia dos namorados</a:t>
            </a:r>
            <a:endParaRPr lang="pt-BR" sz="2000" b="1"/>
          </a:p>
          <a:p>
            <a:pPr eaLnBrk="1" hangingPunct="1">
              <a:spcBef>
                <a:spcPct val="50000"/>
              </a:spcBef>
              <a:defRPr/>
            </a:pPr>
            <a:endParaRPr lang="pt-BR" sz="2000"/>
          </a:p>
        </p:txBody>
      </p:sp>
      <p:sp>
        <p:nvSpPr>
          <p:cNvPr id="150537" name="Text Box 9"/>
          <p:cNvSpPr txBox="1">
            <a:spLocks noChangeArrowheads="1"/>
          </p:cNvSpPr>
          <p:nvPr/>
        </p:nvSpPr>
        <p:spPr bwMode="auto">
          <a:xfrm>
            <a:off x="4356100" y="2276475"/>
            <a:ext cx="4321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especialmente emotiva, determinada por afetos e estados sentimentais atuais”. 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Ex. Torcida de futebol</a:t>
            </a:r>
            <a:endParaRPr lang="pt-BR" sz="2000"/>
          </a:p>
        </p:txBody>
      </p:sp>
      <p:sp>
        <p:nvSpPr>
          <p:cNvPr id="150538" name="Text Box 10"/>
          <p:cNvSpPr txBox="1">
            <a:spLocks noChangeArrowheads="1"/>
          </p:cNvSpPr>
          <p:nvPr/>
        </p:nvSpPr>
        <p:spPr bwMode="auto">
          <a:xfrm>
            <a:off x="4356100" y="3716338"/>
            <a:ext cx="41767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pela crença consciente em valores (ético, estético, religioso ou qualquer outra forma)”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ex. trabalho voluntario</a:t>
            </a:r>
            <a:endParaRPr lang="pt-BR" sz="2000"/>
          </a:p>
        </p:txBody>
      </p:sp>
      <p:sp>
        <p:nvSpPr>
          <p:cNvPr id="150539" name="Text Box 11"/>
          <p:cNvSpPr txBox="1">
            <a:spLocks noChangeArrowheads="1"/>
          </p:cNvSpPr>
          <p:nvPr/>
        </p:nvSpPr>
        <p:spPr bwMode="auto">
          <a:xfrm>
            <a:off x="4500563" y="5241925"/>
            <a:ext cx="388778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determinada por expectativas, condições ou meios para alcançar fins próprios, racionalmente perseguidos.</a:t>
            </a:r>
          </a:p>
          <a:p>
            <a:pPr eaLnBrk="1" hangingPunct="1"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Ex. Empresa Capitalista</a:t>
            </a:r>
            <a:endParaRPr lang="pt-BR" sz="2000"/>
          </a:p>
        </p:txBody>
      </p:sp>
      <p:sp>
        <p:nvSpPr>
          <p:cNvPr id="150540" name="Line 12"/>
          <p:cNvSpPr>
            <a:spLocks noChangeShapeType="1"/>
          </p:cNvSpPr>
          <p:nvPr/>
        </p:nvSpPr>
        <p:spPr bwMode="auto">
          <a:xfrm>
            <a:off x="3635375" y="15573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1" name="Line 13"/>
          <p:cNvSpPr>
            <a:spLocks noChangeShapeType="1"/>
          </p:cNvSpPr>
          <p:nvPr/>
        </p:nvSpPr>
        <p:spPr bwMode="auto">
          <a:xfrm>
            <a:off x="2987675" y="2924175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2" name="Line 14"/>
          <p:cNvSpPr>
            <a:spLocks noChangeShapeType="1"/>
          </p:cNvSpPr>
          <p:nvPr/>
        </p:nvSpPr>
        <p:spPr bwMode="auto">
          <a:xfrm>
            <a:off x="3348038" y="42926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3" name="Line 15"/>
          <p:cNvSpPr>
            <a:spLocks noChangeShapeType="1"/>
          </p:cNvSpPr>
          <p:nvPr/>
        </p:nvSpPr>
        <p:spPr bwMode="auto">
          <a:xfrm>
            <a:off x="3492500" y="56610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0544" name="Text Box 16"/>
          <p:cNvSpPr txBox="1">
            <a:spLocks noChangeArrowheads="1"/>
          </p:cNvSpPr>
          <p:nvPr/>
        </p:nvSpPr>
        <p:spPr bwMode="auto">
          <a:xfrm>
            <a:off x="2195513" y="260350"/>
            <a:ext cx="5113337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TIPOLOGIA DA AÇÃO 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5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3" grpId="0" animBg="1"/>
      <p:bldP spid="150534" grpId="0" animBg="1"/>
      <p:bldP spid="150535" grpId="0" animBg="1"/>
      <p:bldP spid="150536" grpId="0"/>
      <p:bldP spid="150537" grpId="0"/>
      <p:bldP spid="150538" grpId="0"/>
      <p:bldP spid="150539" grpId="0"/>
      <p:bldP spid="150540" grpId="0" animBg="1"/>
      <p:bldP spid="150541" grpId="0" animBg="1"/>
      <p:bldP spid="150542" grpId="0" animBg="1"/>
      <p:bldP spid="150543" grpId="0" animBg="1"/>
      <p:bldP spid="1505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179388" y="1628775"/>
            <a:ext cx="2736850" cy="35972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Esses tipos de ação se apresentam com intensidade diferenciada em diferentes sociedades: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4932363" y="1989138"/>
            <a:ext cx="3960812" cy="14065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tradição e afetividade são dominantes : família e religião.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5111750" y="5303838"/>
            <a:ext cx="4032250" cy="155416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racionalidade em relação aos valores e aos fins</a:t>
            </a:r>
          </a:p>
        </p:txBody>
      </p:sp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5219700" y="466725"/>
            <a:ext cx="338455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Sociedades antigas</a:t>
            </a:r>
          </a:p>
        </p:txBody>
      </p:sp>
      <p:sp>
        <p:nvSpPr>
          <p:cNvPr id="168969" name="AutoShape 9"/>
          <p:cNvSpPr>
            <a:spLocks noChangeArrowheads="1"/>
          </p:cNvSpPr>
          <p:nvPr/>
        </p:nvSpPr>
        <p:spPr bwMode="auto">
          <a:xfrm>
            <a:off x="6732588" y="1196975"/>
            <a:ext cx="144462" cy="647700"/>
          </a:xfrm>
          <a:prstGeom prst="downArrow">
            <a:avLst>
              <a:gd name="adj1" fmla="val 50000"/>
              <a:gd name="adj2" fmla="val 11208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5148263" y="3860800"/>
            <a:ext cx="3816350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Sociedades modernas</a:t>
            </a:r>
          </a:p>
        </p:txBody>
      </p:sp>
      <p:sp>
        <p:nvSpPr>
          <p:cNvPr id="168972" name="AutoShape 12"/>
          <p:cNvSpPr>
            <a:spLocks noChangeArrowheads="1"/>
          </p:cNvSpPr>
          <p:nvPr/>
        </p:nvSpPr>
        <p:spPr bwMode="auto">
          <a:xfrm>
            <a:off x="6804025" y="4522788"/>
            <a:ext cx="144463" cy="576262"/>
          </a:xfrm>
          <a:prstGeom prst="downArrow">
            <a:avLst>
              <a:gd name="adj1" fmla="val 50000"/>
              <a:gd name="adj2" fmla="val 9972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68973" name="Line 13"/>
          <p:cNvSpPr>
            <a:spLocks noChangeShapeType="1"/>
          </p:cNvSpPr>
          <p:nvPr/>
        </p:nvSpPr>
        <p:spPr bwMode="auto">
          <a:xfrm flipV="1">
            <a:off x="3132138" y="1341438"/>
            <a:ext cx="172720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8975" name="Line 15"/>
          <p:cNvSpPr>
            <a:spLocks noChangeShapeType="1"/>
          </p:cNvSpPr>
          <p:nvPr/>
        </p:nvSpPr>
        <p:spPr bwMode="auto">
          <a:xfrm>
            <a:off x="3203575" y="3429000"/>
            <a:ext cx="16557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8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animBg="1"/>
      <p:bldP spid="168966" grpId="0" animBg="1"/>
      <p:bldP spid="168967" grpId="0" animBg="1"/>
      <p:bldP spid="168968" grpId="0" animBg="1"/>
      <p:bldP spid="168969" grpId="0" animBg="1"/>
      <p:bldP spid="168970" grpId="0" animBg="1"/>
      <p:bldP spid="168972" grpId="0" animBg="1"/>
      <p:bldP spid="168973" grpId="0" animBg="1"/>
      <p:bldP spid="1689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1403350" y="188913"/>
            <a:ext cx="5976938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TIPOLOGIA DA DOMINAÇÃO</a:t>
            </a:r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0" y="2924175"/>
            <a:ext cx="2160588" cy="13731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A  QUESTÃO DO PODER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3851275" y="1052513"/>
            <a:ext cx="4897438" cy="25288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 que um determinado indivíduo ou conjunto de indivíduos detém a capacidade de dirigir a sociedade?</a:t>
            </a:r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3851275" y="4005263"/>
            <a:ext cx="4824413" cy="2538412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Por que ao Estado  é dado o direito de estabelecer e aplicar as leis e controlar os meios de controle</a:t>
            </a:r>
          </a:p>
          <a:p>
            <a:pPr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social ?</a:t>
            </a:r>
            <a:endParaRPr lang="pt-BR" sz="3200" b="1">
              <a:solidFill>
                <a:schemeClr val="bg2"/>
              </a:solidFill>
            </a:endParaRPr>
          </a:p>
        </p:txBody>
      </p:sp>
      <p:sp>
        <p:nvSpPr>
          <p:cNvPr id="169992" name="Line 8"/>
          <p:cNvSpPr>
            <a:spLocks noChangeShapeType="1"/>
          </p:cNvSpPr>
          <p:nvPr/>
        </p:nvSpPr>
        <p:spPr bwMode="auto">
          <a:xfrm flipV="1">
            <a:off x="2484438" y="2349500"/>
            <a:ext cx="1008062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9993" name="Line 9"/>
          <p:cNvSpPr>
            <a:spLocks noChangeShapeType="1"/>
          </p:cNvSpPr>
          <p:nvPr/>
        </p:nvSpPr>
        <p:spPr bwMode="auto">
          <a:xfrm>
            <a:off x="2484438" y="3789363"/>
            <a:ext cx="10080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animBg="1"/>
      <p:bldP spid="169989" grpId="0" animBg="1"/>
      <p:bldP spid="169990" grpId="0" animBg="1"/>
      <p:bldP spid="169991" grpId="0" animBg="1"/>
      <p:bldP spid="169992" grpId="0" animBg="1"/>
      <p:bldP spid="1699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65893" name="Rectangle 5"/>
          <p:cNvSpPr>
            <a:spLocks noRot="1" noChangeArrowheads="1"/>
          </p:cNvSpPr>
          <p:nvPr/>
        </p:nvSpPr>
        <p:spPr bwMode="auto">
          <a:xfrm>
            <a:off x="457200" y="274638"/>
            <a:ext cx="8229600" cy="7778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TIPOLOGIA DA DOMINAÇÃO LEGÍTIMA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0" y="1844675"/>
            <a:ext cx="2339975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 u="sng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TRADICIONAL</a:t>
            </a:r>
          </a:p>
        </p:txBody>
      </p:sp>
      <p:sp>
        <p:nvSpPr>
          <p:cNvPr id="165895" name="Text Box 7"/>
          <p:cNvSpPr txBox="1">
            <a:spLocks noChangeArrowheads="1"/>
          </p:cNvSpPr>
          <p:nvPr/>
        </p:nvSpPr>
        <p:spPr bwMode="auto">
          <a:xfrm>
            <a:off x="3527425" y="1700213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refere-se  à autoridade pessoal do governante, investida por força do costume.</a:t>
            </a:r>
            <a:endParaRPr lang="pt-BR">
              <a:latin typeface="Arial" charset="0"/>
            </a:endParaRPr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0" y="3644900"/>
            <a:ext cx="2195513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CARISMÁTICA</a:t>
            </a:r>
          </a:p>
        </p:txBody>
      </p:sp>
      <p:sp>
        <p:nvSpPr>
          <p:cNvPr id="165897" name="Text Box 9"/>
          <p:cNvSpPr txBox="1">
            <a:spLocks noChangeArrowheads="1"/>
          </p:cNvSpPr>
          <p:nvPr/>
        </p:nvSpPr>
        <p:spPr bwMode="auto">
          <a:xfrm>
            <a:off x="3563938" y="3429000"/>
            <a:ext cx="51117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É  baseada no carisma. Ou seja, na capacidade excepcional de liderança de alguém</a:t>
            </a:r>
            <a:endParaRPr lang="pt-BR" b="1">
              <a:latin typeface="Arial" charset="0"/>
            </a:endParaRPr>
          </a:p>
        </p:txBody>
      </p:sp>
      <p:sp>
        <p:nvSpPr>
          <p:cNvPr id="165898" name="Text Box 10"/>
          <p:cNvSpPr txBox="1">
            <a:spLocks noChangeArrowheads="1"/>
          </p:cNvSpPr>
          <p:nvPr/>
        </p:nvSpPr>
        <p:spPr bwMode="auto">
          <a:xfrm>
            <a:off x="0" y="5362575"/>
            <a:ext cx="2339975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DOMINAÇÃO RACIONAL-LEGAL</a:t>
            </a:r>
          </a:p>
        </p:txBody>
      </p: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3851275" y="5373688"/>
            <a:ext cx="41751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baseada no</a:t>
            </a:r>
            <a:r>
              <a:rPr lang="pt-BR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direito que se liga a aspectos racionais e técnicos de administração</a:t>
            </a:r>
            <a:endParaRPr lang="pt-BR">
              <a:latin typeface="Arial" charset="0"/>
            </a:endParaRPr>
          </a:p>
        </p:txBody>
      </p:sp>
      <p:sp>
        <p:nvSpPr>
          <p:cNvPr id="165900" name="Line 12"/>
          <p:cNvSpPr>
            <a:spLocks noChangeShapeType="1"/>
          </p:cNvSpPr>
          <p:nvPr/>
        </p:nvSpPr>
        <p:spPr bwMode="auto">
          <a:xfrm>
            <a:off x="2555875" y="21336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2484438" y="38608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5902" name="Line 14"/>
          <p:cNvSpPr>
            <a:spLocks noChangeShapeType="1"/>
          </p:cNvSpPr>
          <p:nvPr/>
        </p:nvSpPr>
        <p:spPr bwMode="auto">
          <a:xfrm>
            <a:off x="2700338" y="573405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 animBg="1"/>
      <p:bldP spid="165894" grpId="0" animBg="1"/>
      <p:bldP spid="165895" grpId="0"/>
      <p:bldP spid="165896" grpId="0" animBg="1"/>
      <p:bldP spid="165897" grpId="0"/>
      <p:bldP spid="165898" grpId="0" animBg="1"/>
      <p:bldP spid="165899" grpId="0"/>
      <p:bldP spid="165900" grpId="0" animBg="1"/>
      <p:bldP spid="165901" grpId="0" animBg="1"/>
      <p:bldP spid="1659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0" y="2708275"/>
            <a:ext cx="2124075" cy="16160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FORMAS TÍPICAS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DE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  <a:latin typeface="Arial" panose="020B0604020202020204" pitchFamily="34" charset="0"/>
              </a:rPr>
              <a:t>DOMINAÇÃO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2771775" y="981075"/>
            <a:ext cx="259238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TRADICIONAL</a:t>
            </a:r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843213" y="2781300"/>
            <a:ext cx="2376487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CARISMÁTICA</a:t>
            </a: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2916238" y="4581525"/>
            <a:ext cx="2087562" cy="8223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RACIONAL-LEGAL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5867400" y="908050"/>
            <a:ext cx="3276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PATRIMONIALISMO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6156325" y="2781300"/>
            <a:ext cx="24479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/>
              <a:t>CARISMA</a:t>
            </a: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6011863" y="4724400"/>
            <a:ext cx="2592387" cy="457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bg2"/>
                </a:solidFill>
              </a:rPr>
              <a:t>BUROCRACIA</a:t>
            </a:r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 flipV="1">
            <a:off x="2339975" y="1700213"/>
            <a:ext cx="576263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6" name="Line 12"/>
          <p:cNvSpPr>
            <a:spLocks noChangeShapeType="1"/>
          </p:cNvSpPr>
          <p:nvPr/>
        </p:nvSpPr>
        <p:spPr bwMode="auto">
          <a:xfrm>
            <a:off x="2195513" y="31416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7" name="Line 13"/>
          <p:cNvSpPr>
            <a:spLocks noChangeShapeType="1"/>
          </p:cNvSpPr>
          <p:nvPr/>
        </p:nvSpPr>
        <p:spPr bwMode="auto">
          <a:xfrm>
            <a:off x="2339975" y="4365625"/>
            <a:ext cx="360363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8" name="Line 14"/>
          <p:cNvSpPr>
            <a:spLocks noChangeShapeType="1"/>
          </p:cNvSpPr>
          <p:nvPr/>
        </p:nvSpPr>
        <p:spPr bwMode="auto">
          <a:xfrm>
            <a:off x="5508625" y="119697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39" name="Line 15"/>
          <p:cNvSpPr>
            <a:spLocks noChangeShapeType="1"/>
          </p:cNvSpPr>
          <p:nvPr/>
        </p:nvSpPr>
        <p:spPr bwMode="auto">
          <a:xfrm>
            <a:off x="5508625" y="306863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9040" name="Line 16"/>
          <p:cNvSpPr>
            <a:spLocks noChangeShapeType="1"/>
          </p:cNvSpPr>
          <p:nvPr/>
        </p:nvSpPr>
        <p:spPr bwMode="auto">
          <a:xfrm>
            <a:off x="5292725" y="4941888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animBg="1"/>
      <p:bldP spid="129029" grpId="0" animBg="1"/>
      <p:bldP spid="129030" grpId="0" animBg="1"/>
      <p:bldP spid="129031" grpId="0" animBg="1"/>
      <p:bldP spid="129032" grpId="0" animBg="1"/>
      <p:bldP spid="129033" grpId="0" animBg="1"/>
      <p:bldP spid="129034" grpId="0" animBg="1"/>
      <p:bldP spid="129035" grpId="0" animBg="1"/>
      <p:bldP spid="129036" grpId="0" animBg="1"/>
      <p:bldP spid="129037" grpId="0" animBg="1"/>
      <p:bldP spid="129038" grpId="0" animBg="1"/>
      <p:bldP spid="129039" grpId="0" animBg="1"/>
      <p:bldP spid="1290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0" y="2924175"/>
            <a:ext cx="3348038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PATRIMONIALISMO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4211638" y="404813"/>
            <a:ext cx="4427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Culto à personalidade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4211638" y="1196975"/>
            <a:ext cx="47164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Não há distinção entre o público    e       o   privado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211638" y="2276475"/>
            <a:ext cx="446563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Compromissos de fidelidade e honra</a:t>
            </a:r>
            <a:endParaRPr lang="pt-BR" sz="2400" b="1">
              <a:latin typeface="Arial" charset="0"/>
            </a:endParaRP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4284663" y="3357563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Nepotismo - compadrio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4211638" y="4221163"/>
            <a:ext cx="4932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Relações sociais de poder : familiares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4211638" y="5229225"/>
            <a:ext cx="49323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Ex. o coronelismo político</a:t>
            </a:r>
          </a:p>
          <a:p>
            <a:pPr eaLnBrk="1" hangingPunct="1">
              <a:defRPr/>
            </a:pPr>
            <a:r>
              <a:rPr lang="pt-BR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“O Brasil é um Estado Patrimonial”( Raymundo Faoro)                          </a:t>
            </a:r>
            <a:endParaRPr lang="pt-BR" sz="24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nimBg="1"/>
      <p:bldP spid="130053" grpId="0"/>
      <p:bldP spid="130054" grpId="0"/>
      <p:bldP spid="130055" grpId="0"/>
      <p:bldP spid="130056" grpId="0"/>
      <p:bldP spid="130057" grpId="0"/>
      <p:bldP spid="1300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Rodapé 5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50825" y="2420938"/>
            <a:ext cx="1944688" cy="5191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/>
              <a:t>CARISMA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2916238" y="404813"/>
            <a:ext cx="59039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Surgimento num momento de uma ruptura: utilizado na subversão ou na abolição de um regime tradicional ou legal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2987675" y="1773238"/>
            <a:ext cx="6156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Nem todas as revoluções são carismáticas e nem todos os domínios carismáticos são revolucionários</a:t>
            </a: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2987675" y="2997200"/>
            <a:ext cx="5400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Fanatismo de seus seguidores : relações sociais quase que religiosas.</a:t>
            </a:r>
            <a:endParaRPr lang="pt-BR" sz="2000">
              <a:latin typeface="Arial" charset="0"/>
            </a:endParaRP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2987675" y="4365625"/>
            <a:ext cx="5329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Dificuldades na sucessão: não há continuidade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2987675" y="5300663"/>
            <a:ext cx="50403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Ex. Che Guevara, Eva Peron, Vargas, Hitler, Aiatolá Khomeini. João Paulo II, Lula.</a:t>
            </a:r>
            <a:endParaRPr lang="pt-BR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animBg="1"/>
      <p:bldP spid="131077" grpId="0"/>
      <p:bldP spid="131078" grpId="0"/>
      <p:bldP spid="131079" grpId="0"/>
      <p:bldP spid="131080" grpId="0"/>
      <p:bldP spid="1310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0" y="2708275"/>
            <a:ext cx="2627313" cy="51911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800" b="1">
                <a:solidFill>
                  <a:schemeClr val="bg2"/>
                </a:solidFill>
              </a:rPr>
              <a:t>BUROCRACIA</a:t>
            </a: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3132138" y="333375"/>
            <a:ext cx="54006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Caráter estatutário : todos devem basear seu comportamento em estatutos e normas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3132138" y="1628775"/>
            <a:ext cx="54006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Racionalidade técnica : os cargos são preenchidos por competência, a promoção é por mérito e tempo de serviço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3132138" y="3500438"/>
            <a:ext cx="5616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Relações sociais formais : impessoalidade</a:t>
            </a: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3059113" y="4508500"/>
            <a:ext cx="46815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Distinção entre o público e o privado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3132138" y="5589588"/>
            <a:ext cx="49688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Dificuldade : pode se tornar uma “gaiola de ferro”</a:t>
            </a:r>
            <a:endParaRPr lang="pt-BR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101" grpId="0"/>
      <p:bldP spid="132102" grpId="0"/>
      <p:bldP spid="132103" grpId="0"/>
      <p:bldP spid="132104" grpId="0"/>
      <p:bldP spid="1321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Rodapé 3"/>
          <p:cNvSpPr>
            <a:spLocks noGrp="1"/>
          </p:cNvSpPr>
          <p:nvPr>
            <p:ph type="ftr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smtClean="0">
                <a:latin typeface="Arial" panose="020B0604020202020204" pitchFamily="34" charset="0"/>
              </a:rPr>
              <a:t>arnaldolemos@uol.com.br</a:t>
            </a:r>
          </a:p>
        </p:txBody>
      </p:sp>
      <p:sp>
        <p:nvSpPr>
          <p:cNvPr id="133124" name="Rectangle 4"/>
          <p:cNvSpPr>
            <a:spLocks noRot="1" noChangeArrowheads="1"/>
          </p:cNvSpPr>
          <p:nvPr/>
        </p:nvSpPr>
        <p:spPr bwMode="auto">
          <a:xfrm>
            <a:off x="468313" y="0"/>
            <a:ext cx="8229600" cy="9080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RELIGIÃO E CAPITALISMO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7056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971550" y="1773238"/>
            <a:ext cx="7056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250825" y="1341438"/>
            <a:ext cx="8893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“A Ética Protestante e o Espírito do Capitalismo” (1904)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468313" y="2133600"/>
            <a:ext cx="3311525" cy="3968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ÉTICA PROTESTANTE</a:t>
            </a:r>
          </a:p>
        </p:txBody>
      </p:sp>
      <p:sp>
        <p:nvSpPr>
          <p:cNvPr id="133130" name="Text Box 10"/>
          <p:cNvSpPr txBox="1">
            <a:spLocks noChangeArrowheads="1"/>
          </p:cNvSpPr>
          <p:nvPr/>
        </p:nvSpPr>
        <p:spPr bwMode="auto">
          <a:xfrm>
            <a:off x="323850" y="3284538"/>
            <a:ext cx="3097213" cy="9159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ETICA DA SALVAÇÃO 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ETICA    CALVINISTA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ASCETISMO</a:t>
            </a:r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4284663" y="3500438"/>
            <a:ext cx="3671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pt-BR" altLang="pt-BR" sz="1800"/>
          </a:p>
        </p:txBody>
      </p:sp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4679950" y="3284538"/>
            <a:ext cx="4464050" cy="92551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RACIONALIDADE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BUSCA RACIONAL DO LUCRO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VALORIZAÇÃO DA PROFISSÃO</a:t>
            </a:r>
          </a:p>
        </p:txBody>
      </p:sp>
      <p:sp>
        <p:nvSpPr>
          <p:cNvPr id="133135" name="Text Box 15"/>
          <p:cNvSpPr txBox="1">
            <a:spLocks noChangeArrowheads="1"/>
          </p:cNvSpPr>
          <p:nvPr/>
        </p:nvSpPr>
        <p:spPr bwMode="auto">
          <a:xfrm>
            <a:off x="3276600" y="4843463"/>
            <a:ext cx="2160588" cy="201453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DISCIPLINA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PARCIMÔNIA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DISCRIÇÃO</a:t>
            </a:r>
          </a:p>
          <a:p>
            <a:pPr eaLnBrk="1" hangingPunct="1">
              <a:defRPr/>
            </a:pPr>
            <a:r>
              <a:rPr lang="pt-BR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POUPANÇA</a:t>
            </a:r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>
            <a:off x="6877050" y="27082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39" name="Line 19"/>
          <p:cNvSpPr>
            <a:spLocks noChangeShapeType="1"/>
          </p:cNvSpPr>
          <p:nvPr/>
        </p:nvSpPr>
        <p:spPr bwMode="auto">
          <a:xfrm>
            <a:off x="2771775" y="4292600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40" name="Line 20"/>
          <p:cNvSpPr>
            <a:spLocks noChangeShapeType="1"/>
          </p:cNvSpPr>
          <p:nvPr/>
        </p:nvSpPr>
        <p:spPr bwMode="auto">
          <a:xfrm flipH="1">
            <a:off x="4859338" y="4437063"/>
            <a:ext cx="50323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41" name="Text Box 21"/>
          <p:cNvSpPr txBox="1">
            <a:spLocks noChangeArrowheads="1"/>
          </p:cNvSpPr>
          <p:nvPr/>
        </p:nvSpPr>
        <p:spPr bwMode="auto">
          <a:xfrm>
            <a:off x="4932363" y="2060575"/>
            <a:ext cx="4211637" cy="3968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pt-BR" altLang="pt-BR" sz="2000" b="1">
                <a:solidFill>
                  <a:schemeClr val="bg2"/>
                </a:solidFill>
              </a:rPr>
              <a:t>ESPIRITO DO CAPITALSIMO</a:t>
            </a:r>
          </a:p>
        </p:txBody>
      </p:sp>
      <p:sp>
        <p:nvSpPr>
          <p:cNvPr id="133142" name="Line 22"/>
          <p:cNvSpPr>
            <a:spLocks noChangeShapeType="1"/>
          </p:cNvSpPr>
          <p:nvPr/>
        </p:nvSpPr>
        <p:spPr bwMode="auto">
          <a:xfrm>
            <a:off x="1258888" y="27813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3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animBg="1"/>
      <p:bldP spid="133128" grpId="0"/>
      <p:bldP spid="133129" grpId="0" animBg="1"/>
      <p:bldP spid="133130" grpId="0" animBg="1"/>
      <p:bldP spid="133134" grpId="0" animBg="1"/>
      <p:bldP spid="133135" grpId="0" animBg="1"/>
      <p:bldP spid="133138" grpId="0" animBg="1"/>
      <p:bldP spid="133139" grpId="0" animBg="1"/>
      <p:bldP spid="133140" grpId="0" animBg="1"/>
      <p:bldP spid="133141" grpId="0" animBg="1"/>
      <p:bldP spid="133142" grpId="0" animBg="1"/>
    </p:bldLst>
  </p:timing>
</p:sld>
</file>

<file path=ppt/theme/theme1.xml><?xml version="1.0" encoding="utf-8"?>
<a:theme xmlns:a="http://schemas.openxmlformats.org/drawingml/2006/main" name="Fluxo">
  <a:themeElements>
    <a:clrScheme name="Fluxo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Fluxo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luxo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uxo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Fluxo</Template>
  <TotalTime>1531</TotalTime>
  <Words>686</Words>
  <Application>Microsoft Office PowerPoint</Application>
  <PresentationFormat>Apresentação na tela (4:3)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Garamond</vt:lpstr>
      <vt:lpstr>Wingdings</vt:lpstr>
      <vt:lpstr>Fluxo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WEBER</dc:title>
  <dc:creator>Samantha</dc:creator>
  <cp:lastModifiedBy>User-PC</cp:lastModifiedBy>
  <cp:revision>157</cp:revision>
  <dcterms:created xsi:type="dcterms:W3CDTF">2006-05-02T04:07:35Z</dcterms:created>
  <dcterms:modified xsi:type="dcterms:W3CDTF">2021-04-28T12:57:06Z</dcterms:modified>
</cp:coreProperties>
</file>