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7" r:id="rId2"/>
    <p:sldId id="270" r:id="rId3"/>
    <p:sldId id="258" r:id="rId4"/>
    <p:sldId id="259" r:id="rId5"/>
    <p:sldId id="260" r:id="rId6"/>
    <p:sldId id="266" r:id="rId7"/>
    <p:sldId id="278" r:id="rId8"/>
    <p:sldId id="279" r:id="rId9"/>
    <p:sldId id="280" r:id="rId10"/>
    <p:sldId id="284" r:id="rId11"/>
    <p:sldId id="281" r:id="rId12"/>
    <p:sldId id="282" r:id="rId13"/>
    <p:sldId id="275" r:id="rId14"/>
    <p:sldId id="272" r:id="rId15"/>
    <p:sldId id="273" r:id="rId16"/>
    <p:sldId id="271" r:id="rId17"/>
    <p:sldId id="277" r:id="rId18"/>
    <p:sldId id="276" r:id="rId19"/>
    <p:sldId id="268" r:id="rId20"/>
    <p:sldId id="264" r:id="rId21"/>
    <p:sldId id="267" r:id="rId22"/>
    <p:sldId id="283" r:id="rId2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12CA5C-5CDF-4701-89B6-4FDAC0C0FD68}" type="datetimeFigureOut">
              <a:rPr lang="pt-BR" smtClean="0"/>
              <a:t>03/03/2023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779E84-4EBA-4566-B019-A2A0BCAE39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8178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smtClean="0"/>
          </a:p>
        </p:txBody>
      </p:sp>
      <p:sp>
        <p:nvSpPr>
          <p:cNvPr id="34819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C7B53E-22B8-479D-8BE4-D9ACE7B96665}" type="slidenum">
              <a:rPr lang="pt-BR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2098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72E38-E731-4A2C-8FC5-1633ACCEE2FF}" type="datetimeFigureOut">
              <a:rPr lang="pt-BR" smtClean="0"/>
              <a:t>03/03/2023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56CBF-BDC5-4C48-9A61-532C1A5D90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3679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72E38-E731-4A2C-8FC5-1633ACCEE2FF}" type="datetimeFigureOut">
              <a:rPr lang="pt-BR" smtClean="0"/>
              <a:t>03/03/2023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56CBF-BDC5-4C48-9A61-532C1A5D90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8870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72E38-E731-4A2C-8FC5-1633ACCEE2FF}" type="datetimeFigureOut">
              <a:rPr lang="pt-BR" smtClean="0"/>
              <a:t>03/03/2023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56CBF-BDC5-4C48-9A61-532C1A5D90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5213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72E38-E731-4A2C-8FC5-1633ACCEE2FF}" type="datetimeFigureOut">
              <a:rPr lang="pt-BR" smtClean="0"/>
              <a:t>03/03/2023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56CBF-BDC5-4C48-9A61-532C1A5D90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4705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72E38-E731-4A2C-8FC5-1633ACCEE2FF}" type="datetimeFigureOut">
              <a:rPr lang="pt-BR" smtClean="0"/>
              <a:t>03/03/2023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56CBF-BDC5-4C48-9A61-532C1A5D90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9670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72E38-E731-4A2C-8FC5-1633ACCEE2FF}" type="datetimeFigureOut">
              <a:rPr lang="pt-BR" smtClean="0"/>
              <a:t>03/03/2023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56CBF-BDC5-4C48-9A61-532C1A5D90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6768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72E38-E731-4A2C-8FC5-1633ACCEE2FF}" type="datetimeFigureOut">
              <a:rPr lang="pt-BR" smtClean="0"/>
              <a:t>03/03/2023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56CBF-BDC5-4C48-9A61-532C1A5D90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0033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72E38-E731-4A2C-8FC5-1633ACCEE2FF}" type="datetimeFigureOut">
              <a:rPr lang="pt-BR" smtClean="0"/>
              <a:t>03/03/2023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56CBF-BDC5-4C48-9A61-532C1A5D90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3506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72E38-E731-4A2C-8FC5-1633ACCEE2FF}" type="datetimeFigureOut">
              <a:rPr lang="pt-BR" smtClean="0"/>
              <a:t>03/03/2023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56CBF-BDC5-4C48-9A61-532C1A5D90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6151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72E38-E731-4A2C-8FC5-1633ACCEE2FF}" type="datetimeFigureOut">
              <a:rPr lang="pt-BR" smtClean="0"/>
              <a:t>03/03/2023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56CBF-BDC5-4C48-9A61-532C1A5D90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6625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72E38-E731-4A2C-8FC5-1633ACCEE2FF}" type="datetimeFigureOut">
              <a:rPr lang="pt-BR" smtClean="0"/>
              <a:t>03/03/2023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56CBF-BDC5-4C48-9A61-532C1A5D90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2519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72E38-E731-4A2C-8FC5-1633ACCEE2FF}" type="datetimeFigureOut">
              <a:rPr lang="pt-BR" smtClean="0"/>
              <a:t>03/03/2023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B56CBF-BDC5-4C48-9A61-532C1A5D90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7878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.jpeg"/><Relationship Id="rId2" Type="http://schemas.openxmlformats.org/officeDocument/2006/relationships/hyperlink" Target="http://images.google.com.br/imgres?imgurl=http://www.cpgb.org.uk/worker/613/marx.jpg&amp;imgrefurl=http://www.cpgb.org.uk/worker/613/&amp;h=436&amp;w=320&amp;sz=8&amp;hl=pt-BR&amp;start=3&amp;tbnid=5g0pqcDxGPoWrM:&amp;tbnh=126&amp;tbnw=92&amp;prev=/images?q=karl+marx&amp;imgsz=small|medium|large|xlarge&amp;gbv=2&amp;svnum=10&amp;hl=pt-BR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images.google.com.br/imgres?imgurl=http://upload.wikimedia.org/wikipedia/commons/thumb/b/b3/Max_Weber.jpg/250px-Max_Weber.jpg&amp;imgrefurl=http://tiosam.com/?q=Max_Weber&amp;h=371&amp;w=250&amp;sz=30&amp;hl=pt-BR&amp;start=8&amp;tbnid=zqojbDOb31AADM:&amp;tbnh=122&amp;tbnw=82&amp;prev=/images?q=weber&amp;imgsz=small|medium|large|xlarge&amp;gbv=2&amp;svnum=10&amp;hl=pt-BR" TargetMode="External"/><Relationship Id="rId5" Type="http://schemas.openxmlformats.org/officeDocument/2006/relationships/image" Target="../media/image2.jpeg"/><Relationship Id="rId4" Type="http://schemas.openxmlformats.org/officeDocument/2006/relationships/hyperlink" Target="http://images.google.com.br/imgres?imgurl=http://www.memo.fr/Media/Durkheim.jpg&amp;imgrefurl=http://www.memo.fr/Article.asp?ID=THE_REL_002&amp;h=300&amp;w=202&amp;sz=15&amp;hl=pt-BR&amp;start=3&amp;tbnid=K6AxpodioNU8sM:&amp;tbnh=116&amp;tbnw=78&amp;prev=/images?q=durkeim&amp;imgsz=small|medium|large|xlarge&amp;gbv=2&amp;svnum=10&amp;hl=pt-BR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.jpeg"/><Relationship Id="rId2" Type="http://schemas.openxmlformats.org/officeDocument/2006/relationships/hyperlink" Target="http://images.google.com.br/imgres?imgurl=http://www.cpgb.org.uk/worker/613/marx.jpg&amp;imgrefurl=http://www.cpgb.org.uk/worker/613/&amp;h=436&amp;w=320&amp;sz=8&amp;hl=pt-BR&amp;start=3&amp;tbnid=5g0pqcDxGPoWrM:&amp;tbnh=126&amp;tbnw=92&amp;prev=/images?q=karl+marx&amp;imgsz=small|medium|large|xlarge&amp;gbv=2&amp;svnum=10&amp;hl=pt-BR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images.google.com.br/imgres?imgurl=http://upload.wikimedia.org/wikipedia/commons/thumb/b/b3/Max_Weber.jpg/250px-Max_Weber.jpg&amp;imgrefurl=http://tiosam.com/?q=Max_Weber&amp;h=371&amp;w=250&amp;sz=30&amp;hl=pt-BR&amp;start=8&amp;tbnid=zqojbDOb31AADM:&amp;tbnh=122&amp;tbnw=82&amp;prev=/images?q=weber&amp;imgsz=small|medium|large|xlarge&amp;gbv=2&amp;svnum=10&amp;hl=pt-BR" TargetMode="External"/><Relationship Id="rId5" Type="http://schemas.openxmlformats.org/officeDocument/2006/relationships/image" Target="../media/image2.jpeg"/><Relationship Id="rId4" Type="http://schemas.openxmlformats.org/officeDocument/2006/relationships/hyperlink" Target="http://images.google.com.br/imgres?imgurl=http://www.memo.fr/Media/Durkheim.jpg&amp;imgrefurl=http://www.memo.fr/Article.asp?ID=THE_REL_002&amp;h=300&amp;w=202&amp;sz=15&amp;hl=pt-BR&amp;start=3&amp;tbnid=K6AxpodioNU8sM:&amp;tbnh=116&amp;tbnw=78&amp;prev=/images?q=durkeim&amp;imgsz=small|medium|large|xlarge&amp;gbv=2&amp;svnum=10&amp;hl=pt-BR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.br/imgres?imgurl=http://www.cpgb.org.uk/worker/613/marx.jpg&amp;imgrefurl=http://www.cpgb.org.uk/worker/613/&amp;h=436&amp;w=320&amp;sz=8&amp;hl=pt-BR&amp;start=3&amp;tbnid=5g0pqcDxGPoWrM:&amp;tbnh=126&amp;tbnw=92&amp;prev=/images?q=karl+marx&amp;imgsz=small|medium|large|xlarge&amp;gbv=2&amp;svnum=10&amp;hl=pt-B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Box 2"/>
          <p:cNvSpPr txBox="1">
            <a:spLocks noChangeArrowheads="1"/>
          </p:cNvSpPr>
          <p:nvPr/>
        </p:nvSpPr>
        <p:spPr bwMode="auto">
          <a:xfrm>
            <a:off x="2640014" y="481013"/>
            <a:ext cx="7272337" cy="4572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 b="1">
                <a:solidFill>
                  <a:schemeClr val="bg2"/>
                </a:solidFill>
                <a:latin typeface="Garamond" pitchFamily="18" charset="0"/>
              </a:rPr>
              <a:t>ATUALIDADE DOS CLÁSSICOS DA SOCIOLOGIA</a:t>
            </a:r>
          </a:p>
        </p:txBody>
      </p:sp>
      <p:pic>
        <p:nvPicPr>
          <p:cNvPr id="3075" name="Picture 3" descr="marx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79651" y="2997200"/>
            <a:ext cx="1979613" cy="271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 descr="Durkheim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93990" y="1799243"/>
            <a:ext cx="2945149" cy="3991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 descr="250px-Max_Weber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19169" y="1737198"/>
            <a:ext cx="3038517" cy="405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marx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25688" y="2995613"/>
            <a:ext cx="1979612" cy="271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 descr="marx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13961" y="1799243"/>
            <a:ext cx="2870191" cy="3931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aixaDeTexto 1"/>
          <p:cNvSpPr txBox="1"/>
          <p:nvPr/>
        </p:nvSpPr>
        <p:spPr>
          <a:xfrm>
            <a:off x="2285261" y="5823340"/>
            <a:ext cx="1632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1818/1883</a:t>
            </a:r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5809627" y="5862451"/>
            <a:ext cx="1263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1858/1917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9400753" y="5792552"/>
            <a:ext cx="1275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1864/1920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99292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aixaDeTexto 1"/>
          <p:cNvSpPr txBox="1">
            <a:spLocks noChangeArrowheads="1"/>
          </p:cNvSpPr>
          <p:nvPr/>
        </p:nvSpPr>
        <p:spPr bwMode="auto">
          <a:xfrm>
            <a:off x="4307473" y="813136"/>
            <a:ext cx="6264275" cy="5216813"/>
          </a:xfrm>
          <a:prstGeom prst="rect">
            <a:avLst/>
          </a:prstGeom>
          <a:solidFill>
            <a:schemeClr val="accent6"/>
          </a:solidFill>
          <a:ln>
            <a:noFill/>
          </a:ln>
          <a:extLst/>
        </p:spPr>
        <p:txBody>
          <a:bodyPr>
            <a:spAutoFit/>
          </a:bodyPr>
          <a:lstStyle/>
          <a:p>
            <a:pPr algn="just">
              <a:defRPr/>
            </a:pPr>
            <a:r>
              <a:rPr kumimoji="1" lang="pt-BR" i="1"/>
              <a:t>A Sociologia ingressou na época do globalismo. [...]</a:t>
            </a:r>
          </a:p>
          <a:p>
            <a:pPr algn="just">
              <a:defRPr/>
            </a:pPr>
            <a:endParaRPr kumimoji="1" lang="pt-BR" i="1"/>
          </a:p>
          <a:p>
            <a:pPr algn="just">
              <a:defRPr/>
            </a:pPr>
            <a:r>
              <a:rPr kumimoji="1" lang="pt-BR" i="1"/>
              <a:t>As três teorias sociológicas que mais influenciam as</a:t>
            </a:r>
          </a:p>
          <a:p>
            <a:pPr algn="just">
              <a:defRPr/>
            </a:pPr>
            <a:r>
              <a:rPr kumimoji="1" lang="pt-BR" i="1"/>
              <a:t>interpretações da globalização são o funcionalismo,</a:t>
            </a:r>
          </a:p>
          <a:p>
            <a:pPr algn="just">
              <a:defRPr/>
            </a:pPr>
            <a:r>
              <a:rPr kumimoji="1" lang="pt-BR" i="1"/>
              <a:t>o marxismo e a teoria weberiana. [...] </a:t>
            </a:r>
          </a:p>
          <a:p>
            <a:pPr algn="just">
              <a:defRPr/>
            </a:pPr>
            <a:endParaRPr kumimoji="1" lang="pt-BR" i="1"/>
          </a:p>
          <a:p>
            <a:pPr algn="just">
              <a:defRPr/>
            </a:pPr>
            <a:r>
              <a:rPr kumimoji="1" lang="pt-BR" i="1"/>
              <a:t>Essas são três poderosas matrizes do pensamento científico na Sociologia, exercendo influências diretas e indiretas. </a:t>
            </a:r>
          </a:p>
          <a:p>
            <a:pPr algn="just">
              <a:defRPr/>
            </a:pPr>
            <a:endParaRPr kumimoji="1" lang="pt-BR" i="1"/>
          </a:p>
          <a:p>
            <a:pPr algn="just">
              <a:defRPr/>
            </a:pPr>
            <a:r>
              <a:rPr kumimoji="1" lang="pt-BR" i="1"/>
              <a:t>Mesmo porque essas teorias nunca deixaram de contemplar o indivíduo, a ação social, o cotidiano e outras manifestações das diversidades da vida social.</a:t>
            </a:r>
          </a:p>
          <a:p>
            <a:pPr algn="just">
              <a:spcBef>
                <a:spcPct val="50000"/>
              </a:spcBef>
              <a:defRPr/>
            </a:pPr>
            <a:r>
              <a:rPr lang="pt-BR" i="1"/>
              <a:t>Estas teorias “fertilizam a maior parte de tudo o que se produz e se discute sobre as configurações e movimentos da sociedade global</a:t>
            </a:r>
            <a:r>
              <a:rPr lang="pt-BR"/>
              <a:t>”</a:t>
            </a:r>
          </a:p>
          <a:p>
            <a:pPr algn="just">
              <a:defRPr/>
            </a:pPr>
            <a:endParaRPr kumimoji="1" lang="pt-BR" i="1"/>
          </a:p>
          <a:p>
            <a:pPr algn="just">
              <a:defRPr/>
            </a:pPr>
            <a:endParaRPr kumimoji="1" lang="pt-BR" i="1"/>
          </a:p>
          <a:p>
            <a:pPr algn="just">
              <a:defRPr/>
            </a:pPr>
            <a:r>
              <a:rPr kumimoji="1" lang="pt-BR" i="1"/>
              <a:t>                                                        Octavio Ianni</a:t>
            </a:r>
          </a:p>
        </p:txBody>
      </p:sp>
      <p:pic>
        <p:nvPicPr>
          <p:cNvPr id="16386" name="Picture 2" descr="http://t1.gstatic.com/images?q=tbn:ANd9GcTueyYT6zAiKH7fbJW_NvRLzd0hGxvdGnk3iO49qlFIOt0uZr6uu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633" y="2252364"/>
            <a:ext cx="2619375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4288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CaixaDeTexto 1"/>
          <p:cNvSpPr txBox="1">
            <a:spLocks noChangeArrowheads="1"/>
          </p:cNvSpPr>
          <p:nvPr/>
        </p:nvSpPr>
        <p:spPr bwMode="auto">
          <a:xfrm>
            <a:off x="878305" y="2160498"/>
            <a:ext cx="3045076" cy="1077218"/>
          </a:xfrm>
          <a:prstGeom prst="rect">
            <a:avLst/>
          </a:prstGeom>
          <a:solidFill>
            <a:schemeClr val="accent6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3200" dirty="0">
                <a:solidFill>
                  <a:schemeClr val="bg1"/>
                </a:solidFill>
                <a:latin typeface="Calibri" pitchFamily="34" charset="0"/>
              </a:rPr>
              <a:t>Para </a:t>
            </a:r>
            <a:r>
              <a:rPr lang="pt-BR" sz="3200" dirty="0" smtClean="0">
                <a:solidFill>
                  <a:schemeClr val="bg1"/>
                </a:solidFill>
                <a:latin typeface="Calibri" pitchFamily="34" charset="0"/>
              </a:rPr>
              <a:t>que estudar  os Clássicos</a:t>
            </a:r>
            <a:r>
              <a:rPr lang="pt-BR" sz="3200" dirty="0">
                <a:solidFill>
                  <a:schemeClr val="bg1"/>
                </a:solidFill>
                <a:latin typeface="Calibri" pitchFamily="34" charset="0"/>
              </a:rPr>
              <a:t>? </a:t>
            </a:r>
          </a:p>
        </p:txBody>
      </p:sp>
      <p:sp>
        <p:nvSpPr>
          <p:cNvPr id="27651" name="CaixaDeTexto 2"/>
          <p:cNvSpPr txBox="1">
            <a:spLocks noChangeArrowheads="1"/>
          </p:cNvSpPr>
          <p:nvPr/>
        </p:nvSpPr>
        <p:spPr bwMode="auto">
          <a:xfrm>
            <a:off x="4872038" y="549275"/>
            <a:ext cx="4392612" cy="641350"/>
          </a:xfrm>
          <a:prstGeom prst="rect">
            <a:avLst/>
          </a:prstGeom>
          <a:solidFill>
            <a:schemeClr val="accent5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dirty="0">
                <a:solidFill>
                  <a:schemeClr val="bg1"/>
                </a:solidFill>
              </a:rPr>
              <a:t>Qual  a real importância de Marx, Durkheim e Weber?</a:t>
            </a:r>
          </a:p>
        </p:txBody>
      </p:sp>
      <p:sp>
        <p:nvSpPr>
          <p:cNvPr id="27652" name="CaixaDeTexto 3"/>
          <p:cNvSpPr txBox="1">
            <a:spLocks noChangeArrowheads="1"/>
          </p:cNvSpPr>
          <p:nvPr/>
        </p:nvSpPr>
        <p:spPr bwMode="auto">
          <a:xfrm>
            <a:off x="4872038" y="1844675"/>
            <a:ext cx="4392612" cy="915988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dirty="0"/>
              <a:t>Têm somente um valor histórico para compreender o processo de formação da sociologia?</a:t>
            </a:r>
          </a:p>
        </p:txBody>
      </p:sp>
      <p:sp>
        <p:nvSpPr>
          <p:cNvPr id="27653" name="CaixaDeTexto 4"/>
          <p:cNvSpPr txBox="1">
            <a:spLocks noChangeArrowheads="1"/>
          </p:cNvSpPr>
          <p:nvPr/>
        </p:nvSpPr>
        <p:spPr bwMode="auto">
          <a:xfrm>
            <a:off x="4872038" y="3213100"/>
            <a:ext cx="4392612" cy="64135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dirty="0"/>
              <a:t>São fundamentais para compreender a sociedade atual?</a:t>
            </a:r>
          </a:p>
        </p:txBody>
      </p:sp>
      <p:sp>
        <p:nvSpPr>
          <p:cNvPr id="27654" name="CaixaDeTexto 5"/>
          <p:cNvSpPr txBox="1">
            <a:spLocks noChangeArrowheads="1"/>
          </p:cNvSpPr>
          <p:nvPr/>
        </p:nvSpPr>
        <p:spPr bwMode="auto">
          <a:xfrm>
            <a:off x="4872038" y="4508500"/>
            <a:ext cx="4392612" cy="915988"/>
          </a:xfrm>
          <a:prstGeom prst="rect">
            <a:avLst/>
          </a:prstGeom>
          <a:solidFill>
            <a:schemeClr val="accent6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dirty="0"/>
              <a:t>Têm apenas  um valor didático ou realmente são importantes para a compreensão da vida social moderna?</a:t>
            </a:r>
          </a:p>
        </p:txBody>
      </p:sp>
    </p:spTree>
    <p:extLst>
      <p:ext uri="{BB962C8B-B14F-4D97-AF65-F5344CB8AC3E}">
        <p14:creationId xmlns:p14="http://schemas.microsoft.com/office/powerpoint/2010/main" val="39702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animBg="1"/>
      <p:bldP spid="27651" grpId="0" animBg="1"/>
      <p:bldP spid="27652" grpId="0" animBg="1"/>
      <p:bldP spid="27653" grpId="0" animBg="1"/>
      <p:bldP spid="2765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CaixaDeTexto 2"/>
          <p:cNvSpPr txBox="1">
            <a:spLocks noChangeArrowheads="1"/>
          </p:cNvSpPr>
          <p:nvPr/>
        </p:nvSpPr>
        <p:spPr bwMode="auto">
          <a:xfrm>
            <a:off x="4375150" y="2630489"/>
            <a:ext cx="1741488" cy="9239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b="1" dirty="0"/>
              <a:t>É importante o estudo dos clássicos</a:t>
            </a:r>
          </a:p>
        </p:txBody>
      </p:sp>
      <p:sp>
        <p:nvSpPr>
          <p:cNvPr id="29699" name="CaixaDeTexto 3"/>
          <p:cNvSpPr txBox="1">
            <a:spLocks noChangeArrowheads="1"/>
          </p:cNvSpPr>
          <p:nvPr/>
        </p:nvSpPr>
        <p:spPr bwMode="auto">
          <a:xfrm>
            <a:off x="6605589" y="4292600"/>
            <a:ext cx="3887787" cy="92233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b="1" u="sng" dirty="0"/>
              <a:t>Do ponto de vista histórico </a:t>
            </a:r>
            <a:r>
              <a:rPr lang="pt-BR" b="1" dirty="0"/>
              <a:t>:  desenvolveram diferentes linhas de pensamento (veja quadros abaixo)</a:t>
            </a:r>
          </a:p>
        </p:txBody>
      </p:sp>
      <p:sp>
        <p:nvSpPr>
          <p:cNvPr id="29700" name="CaixaDeTexto 4"/>
          <p:cNvSpPr txBox="1">
            <a:spLocks noChangeArrowheads="1"/>
          </p:cNvSpPr>
          <p:nvPr/>
        </p:nvSpPr>
        <p:spPr bwMode="auto">
          <a:xfrm>
            <a:off x="6634164" y="476250"/>
            <a:ext cx="3933825" cy="120015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b="1" u="sng" dirty="0"/>
              <a:t>Do ponto de vista teórico</a:t>
            </a:r>
            <a:r>
              <a:rPr lang="pt-BR" b="1" dirty="0"/>
              <a:t>: as obras dos clássicos possuem um valor muito maior do que os clássicos das rígidas ciências naturais.</a:t>
            </a:r>
          </a:p>
        </p:txBody>
      </p:sp>
      <p:sp>
        <p:nvSpPr>
          <p:cNvPr id="29701" name="CaixaDeTexto 5"/>
          <p:cNvSpPr txBox="1">
            <a:spLocks noChangeArrowheads="1"/>
          </p:cNvSpPr>
          <p:nvPr/>
        </p:nvSpPr>
        <p:spPr bwMode="auto">
          <a:xfrm>
            <a:off x="1564105" y="2276475"/>
            <a:ext cx="1555083" cy="1323439"/>
          </a:xfrm>
          <a:prstGeom prst="rect">
            <a:avLst/>
          </a:prstGeom>
          <a:solidFill>
            <a:schemeClr val="accent6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2000" b="1" dirty="0"/>
              <a:t>Defensores da atualidade dos clássicos</a:t>
            </a:r>
          </a:p>
        </p:txBody>
      </p:sp>
      <p:cxnSp>
        <p:nvCxnSpPr>
          <p:cNvPr id="3" name="Conector de seta reta 2"/>
          <p:cNvCxnSpPr/>
          <p:nvPr/>
        </p:nvCxnSpPr>
        <p:spPr>
          <a:xfrm>
            <a:off x="3438526" y="3092450"/>
            <a:ext cx="576263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de seta reta 4"/>
          <p:cNvCxnSpPr/>
          <p:nvPr/>
        </p:nvCxnSpPr>
        <p:spPr>
          <a:xfrm flipV="1">
            <a:off x="5862639" y="1989138"/>
            <a:ext cx="649287" cy="431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de seta reta 6"/>
          <p:cNvCxnSpPr/>
          <p:nvPr/>
        </p:nvCxnSpPr>
        <p:spPr>
          <a:xfrm>
            <a:off x="5808663" y="3716339"/>
            <a:ext cx="647700" cy="6492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40" name="CaixaDeTexto 1"/>
          <p:cNvSpPr txBox="1">
            <a:spLocks noChangeArrowheads="1"/>
          </p:cNvSpPr>
          <p:nvPr/>
        </p:nvSpPr>
        <p:spPr bwMode="auto">
          <a:xfrm>
            <a:off x="1919289" y="476250"/>
            <a:ext cx="3024187" cy="369888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 dirty="0">
                <a:latin typeface="Calibri" pitchFamily="34" charset="0"/>
              </a:rPr>
              <a:t> POR QUE OS CLASSICOS?</a:t>
            </a:r>
          </a:p>
        </p:txBody>
      </p:sp>
    </p:spTree>
    <p:extLst>
      <p:ext uri="{BB962C8B-B14F-4D97-AF65-F5344CB8AC3E}">
        <p14:creationId xmlns:p14="http://schemas.microsoft.com/office/powerpoint/2010/main" val="792319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animBg="1"/>
      <p:bldP spid="29699" grpId="0" animBg="1"/>
      <p:bldP spid="29700" grpId="0" animBg="1"/>
      <p:bldP spid="2970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CaixaDeTexto 1"/>
          <p:cNvSpPr txBox="1">
            <a:spLocks noChangeArrowheads="1"/>
          </p:cNvSpPr>
          <p:nvPr/>
        </p:nvSpPr>
        <p:spPr bwMode="auto">
          <a:xfrm>
            <a:off x="1992314" y="5322889"/>
            <a:ext cx="3221037" cy="1322387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000" dirty="0">
                <a:solidFill>
                  <a:schemeClr val="bg2"/>
                </a:solidFill>
              </a:rPr>
              <a:t>“Considero </a:t>
            </a:r>
            <a:r>
              <a:rPr lang="pt-BR" sz="2000" dirty="0" smtClean="0">
                <a:solidFill>
                  <a:schemeClr val="bg2"/>
                </a:solidFill>
              </a:rPr>
              <a:t>clássico </a:t>
            </a:r>
            <a:r>
              <a:rPr lang="pt-BR" sz="2000" dirty="0">
                <a:solidFill>
                  <a:schemeClr val="bg2"/>
                </a:solidFill>
              </a:rPr>
              <a:t>um escritor ao qual possamos atribuir as seguintes </a:t>
            </a:r>
            <a:r>
              <a:rPr lang="pt-BR" sz="2000" dirty="0" smtClean="0">
                <a:solidFill>
                  <a:schemeClr val="bg2"/>
                </a:solidFill>
              </a:rPr>
              <a:t>características:</a:t>
            </a:r>
            <a:endParaRPr lang="pt-BR" sz="2000" dirty="0">
              <a:solidFill>
                <a:schemeClr val="bg2"/>
              </a:solidFill>
            </a:endParaRPr>
          </a:p>
        </p:txBody>
      </p:sp>
      <p:sp>
        <p:nvSpPr>
          <p:cNvPr id="20482" name="CaixaDeTexto 2"/>
          <p:cNvSpPr txBox="1">
            <a:spLocks noChangeArrowheads="1"/>
          </p:cNvSpPr>
          <p:nvPr/>
        </p:nvSpPr>
        <p:spPr bwMode="auto">
          <a:xfrm>
            <a:off x="6456363" y="495301"/>
            <a:ext cx="3708400" cy="107791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600" b="1"/>
              <a:t>Que seja considerado interprete autêntico e único de seu tempo, cuja obra seja utilizada como instrumento indispensável para compreendê-lo.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6484939" y="1995585"/>
            <a:ext cx="3679824" cy="107791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1600" b="1" dirty="0"/>
              <a:t>Que seja sempre atual, de modo que cada época, ou mesmo cada geração, sinta a necessidade de relê-lo e, relendo-o, de reinterpretá-lo.</a:t>
            </a:r>
          </a:p>
        </p:txBody>
      </p:sp>
      <p:sp>
        <p:nvSpPr>
          <p:cNvPr id="20484" name="CaixaDeTexto 5"/>
          <p:cNvSpPr txBox="1">
            <a:spLocks noChangeArrowheads="1"/>
          </p:cNvSpPr>
          <p:nvPr/>
        </p:nvSpPr>
        <p:spPr bwMode="auto">
          <a:xfrm>
            <a:off x="6484937" y="3429000"/>
            <a:ext cx="3679825" cy="2062103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600" b="1" dirty="0"/>
              <a:t>Que tenha construído teorias-modelo das quais nos servimos continuamente para compreender a realidade, até mesmo uma realidade diferente daquela a partir da qual as tenha derivado e à qual as tenha aplicado, e que se tornaram, ao longo dos anos, verdadeira e </a:t>
            </a:r>
            <a:r>
              <a:rPr lang="pt-BR" sz="1600" b="1" dirty="0" smtClean="0"/>
              <a:t>próprias </a:t>
            </a:r>
            <a:r>
              <a:rPr lang="pt-BR" sz="1600" b="1" dirty="0"/>
              <a:t>categorias mentais.”</a:t>
            </a:r>
          </a:p>
        </p:txBody>
      </p:sp>
      <p:sp>
        <p:nvSpPr>
          <p:cNvPr id="19461" name="CaixaDeTexto 6"/>
          <p:cNvSpPr txBox="1">
            <a:spLocks noChangeArrowheads="1"/>
          </p:cNvSpPr>
          <p:nvPr/>
        </p:nvSpPr>
        <p:spPr bwMode="auto">
          <a:xfrm>
            <a:off x="6240464" y="6092826"/>
            <a:ext cx="33115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dirty="0"/>
              <a:t>Norberto Bobbio, Teoria Geral de Política</a:t>
            </a:r>
          </a:p>
        </p:txBody>
      </p:sp>
      <p:pic>
        <p:nvPicPr>
          <p:cNvPr id="20486" name="Picture 8" descr="http://t3.gstatic.com/images?q=tbn:ANd9GcQ8mYptemma6O6hvsksvLCWvyiC4pIzIrfCpR7O8CCDFI1_F0t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95550" y="2420939"/>
            <a:ext cx="1847850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7" name="CaixaDeTexto 7"/>
          <p:cNvSpPr txBox="1">
            <a:spLocks noChangeArrowheads="1"/>
          </p:cNvSpPr>
          <p:nvPr/>
        </p:nvSpPr>
        <p:spPr bwMode="auto">
          <a:xfrm>
            <a:off x="1995488" y="1033464"/>
            <a:ext cx="3524250" cy="120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 u="sng">
                <a:latin typeface="Calibri" pitchFamily="34" charset="0"/>
              </a:rPr>
              <a:t>Do ponto de vista teórico</a:t>
            </a:r>
            <a:r>
              <a:rPr lang="pt-BR" b="1">
                <a:latin typeface="Calibri" pitchFamily="34" charset="0"/>
              </a:rPr>
              <a:t>: as obras dos clássicos possuem um valor muito maior do que os clássicos das rígidas ciências naturais.</a:t>
            </a:r>
          </a:p>
        </p:txBody>
      </p:sp>
      <p:sp>
        <p:nvSpPr>
          <p:cNvPr id="20488" name="CaixaDeTexto 8"/>
          <p:cNvSpPr txBox="1">
            <a:spLocks noChangeArrowheads="1"/>
          </p:cNvSpPr>
          <p:nvPr/>
        </p:nvSpPr>
        <p:spPr bwMode="auto">
          <a:xfrm>
            <a:off x="1931989" y="292100"/>
            <a:ext cx="3024187" cy="369888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 dirty="0">
                <a:latin typeface="Calibri" pitchFamily="34" charset="0"/>
              </a:rPr>
              <a:t>POR QUE OS CLASSICOS?</a:t>
            </a:r>
          </a:p>
        </p:txBody>
      </p:sp>
    </p:spTree>
    <p:extLst>
      <p:ext uri="{BB962C8B-B14F-4D97-AF65-F5344CB8AC3E}">
        <p14:creationId xmlns:p14="http://schemas.microsoft.com/office/powerpoint/2010/main" val="2066072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1" grpId="0" animBg="1"/>
      <p:bldP spid="20482" grpId="0" animBg="1"/>
      <p:bldP spid="5" grpId="0" animBg="1"/>
      <p:bldP spid="20484" grpId="0" animBg="1"/>
      <p:bldP spid="19461" grpId="0"/>
      <p:bldP spid="20487" grpId="0"/>
      <p:bldP spid="2048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ext Box 4"/>
          <p:cNvSpPr txBox="1">
            <a:spLocks noChangeArrowheads="1"/>
          </p:cNvSpPr>
          <p:nvPr/>
        </p:nvSpPr>
        <p:spPr bwMode="auto">
          <a:xfrm>
            <a:off x="2295161" y="1046344"/>
            <a:ext cx="6696075" cy="156966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400">
                <a:solidFill>
                  <a:schemeClr val="bg1"/>
                </a:solidFill>
              </a:rPr>
              <a:t>O estudo da realidade brasileira no contexto do capitalismo global não dispensa o estudo da teoria social clássica senão corre-se o risco de precisarmos reinventar continuamente a roda. </a:t>
            </a:r>
          </a:p>
        </p:txBody>
      </p:sp>
      <p:sp>
        <p:nvSpPr>
          <p:cNvPr id="30722" name="Text Box 5"/>
          <p:cNvSpPr txBox="1">
            <a:spLocks noChangeArrowheads="1"/>
          </p:cNvSpPr>
          <p:nvPr/>
        </p:nvSpPr>
        <p:spPr bwMode="auto">
          <a:xfrm>
            <a:off x="2316164" y="2997200"/>
            <a:ext cx="7056437" cy="193899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</a:rPr>
              <a:t>Mas, por outro lado, não devemos transformar os textos clássicos numa espécie de bíblia sagrada pretendendo aplicar as análises da realidade social </a:t>
            </a:r>
            <a:r>
              <a:rPr lang="pt-BR" sz="2400" dirty="0" err="1">
                <a:solidFill>
                  <a:schemeClr val="bg1"/>
                </a:solidFill>
              </a:rPr>
              <a:t>européia</a:t>
            </a:r>
            <a:r>
              <a:rPr lang="pt-BR" sz="2400" dirty="0">
                <a:solidFill>
                  <a:schemeClr val="bg1"/>
                </a:solidFill>
              </a:rPr>
              <a:t> do século XIX para compreender a realidade social brasileira e mundial do século XXI.</a:t>
            </a:r>
          </a:p>
        </p:txBody>
      </p:sp>
      <p:sp>
        <p:nvSpPr>
          <p:cNvPr id="30723" name="CaixaDeTexto 1"/>
          <p:cNvSpPr txBox="1">
            <a:spLocks noChangeArrowheads="1"/>
          </p:cNvSpPr>
          <p:nvPr/>
        </p:nvSpPr>
        <p:spPr bwMode="auto">
          <a:xfrm>
            <a:off x="3467101" y="5504698"/>
            <a:ext cx="5905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600" dirty="0"/>
              <a:t>Proposta para o ensino das Ciências Sociais – Nilson </a:t>
            </a:r>
            <a:r>
              <a:rPr lang="pt-BR" sz="1600" dirty="0" err="1"/>
              <a:t>Nobuaki</a:t>
            </a:r>
            <a:r>
              <a:rPr lang="pt-BR" sz="1600" dirty="0"/>
              <a:t> </a:t>
            </a:r>
            <a:r>
              <a:rPr lang="pt-BR" sz="1600" dirty="0" err="1"/>
              <a:t>Yamzauti</a:t>
            </a:r>
            <a:r>
              <a:rPr lang="pt-BR" sz="1600" dirty="0"/>
              <a:t>, REA,27/03/2010</a:t>
            </a:r>
          </a:p>
        </p:txBody>
      </p:sp>
      <p:sp>
        <p:nvSpPr>
          <p:cNvPr id="30724" name="CaixaDeTexto 4"/>
          <p:cNvSpPr txBox="1">
            <a:spLocks noChangeArrowheads="1"/>
          </p:cNvSpPr>
          <p:nvPr/>
        </p:nvSpPr>
        <p:spPr bwMode="auto">
          <a:xfrm>
            <a:off x="1847850" y="109538"/>
            <a:ext cx="3024188" cy="3683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 dirty="0" smtClean="0">
                <a:latin typeface="Calibri" pitchFamily="34" charset="0"/>
              </a:rPr>
              <a:t> </a:t>
            </a:r>
            <a:r>
              <a:rPr lang="pt-BR" b="1" dirty="0">
                <a:latin typeface="Calibri" pitchFamily="34" charset="0"/>
              </a:rPr>
              <a:t>POR QUE OS CLASSICOS?</a:t>
            </a:r>
          </a:p>
        </p:txBody>
      </p:sp>
    </p:spTree>
    <p:extLst>
      <p:ext uri="{BB962C8B-B14F-4D97-AF65-F5344CB8AC3E}">
        <p14:creationId xmlns:p14="http://schemas.microsoft.com/office/powerpoint/2010/main" val="1203774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1" grpId="0" animBg="1"/>
      <p:bldP spid="30722" grpId="0" animBg="1"/>
      <p:bldP spid="30723" grpId="0"/>
      <p:bldP spid="307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6" name="Text Box 4"/>
          <p:cNvSpPr txBox="1">
            <a:spLocks noChangeArrowheads="1"/>
          </p:cNvSpPr>
          <p:nvPr/>
        </p:nvSpPr>
        <p:spPr bwMode="auto">
          <a:xfrm>
            <a:off x="3694906" y="393373"/>
            <a:ext cx="4032250" cy="45720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b="1" dirty="0">
                <a:solidFill>
                  <a:schemeClr val="bg1"/>
                </a:solidFill>
              </a:rPr>
              <a:t>CONCEITOS BÁSICOS</a:t>
            </a:r>
          </a:p>
        </p:txBody>
      </p:sp>
      <p:sp>
        <p:nvSpPr>
          <p:cNvPr id="151557" name="Text Box 5"/>
          <p:cNvSpPr txBox="1">
            <a:spLocks noChangeArrowheads="1"/>
          </p:cNvSpPr>
          <p:nvPr/>
        </p:nvSpPr>
        <p:spPr bwMode="auto">
          <a:xfrm>
            <a:off x="3999350" y="1295668"/>
            <a:ext cx="1943100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1">
                <a:solidFill>
                  <a:schemeClr val="bg1"/>
                </a:solidFill>
              </a:rPr>
              <a:t>Socialismo</a:t>
            </a:r>
          </a:p>
        </p:txBody>
      </p:sp>
      <p:sp>
        <p:nvSpPr>
          <p:cNvPr id="151558" name="Text Box 6"/>
          <p:cNvSpPr txBox="1">
            <a:spLocks noChangeArrowheads="1"/>
          </p:cNvSpPr>
          <p:nvPr/>
        </p:nvSpPr>
        <p:spPr bwMode="auto">
          <a:xfrm>
            <a:off x="6719093" y="1320536"/>
            <a:ext cx="2016125" cy="457200"/>
          </a:xfrm>
          <a:prstGeom prst="rect">
            <a:avLst/>
          </a:prstGeom>
          <a:solidFill>
            <a:srgbClr val="DD879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1"/>
              <a:t>Comunismo</a:t>
            </a:r>
          </a:p>
        </p:txBody>
      </p:sp>
      <p:sp>
        <p:nvSpPr>
          <p:cNvPr id="151559" name="Text Box 7"/>
          <p:cNvSpPr txBox="1">
            <a:spLocks noChangeArrowheads="1"/>
          </p:cNvSpPr>
          <p:nvPr/>
        </p:nvSpPr>
        <p:spPr bwMode="auto">
          <a:xfrm>
            <a:off x="9555467" y="1378451"/>
            <a:ext cx="1512887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1">
                <a:solidFill>
                  <a:schemeClr val="bg1"/>
                </a:solidFill>
              </a:rPr>
              <a:t>Dialética</a:t>
            </a:r>
          </a:p>
        </p:txBody>
      </p:sp>
      <p:sp>
        <p:nvSpPr>
          <p:cNvPr id="151560" name="Text Box 8"/>
          <p:cNvSpPr txBox="1">
            <a:spLocks noChangeArrowheads="1"/>
          </p:cNvSpPr>
          <p:nvPr/>
        </p:nvSpPr>
        <p:spPr bwMode="auto">
          <a:xfrm>
            <a:off x="5333206" y="2391911"/>
            <a:ext cx="3132138" cy="45720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1"/>
              <a:t>Forças de Produção</a:t>
            </a:r>
          </a:p>
        </p:txBody>
      </p:sp>
      <p:sp>
        <p:nvSpPr>
          <p:cNvPr id="151561" name="Text Box 9"/>
          <p:cNvSpPr txBox="1">
            <a:spLocks noChangeArrowheads="1"/>
          </p:cNvSpPr>
          <p:nvPr/>
        </p:nvSpPr>
        <p:spPr bwMode="auto">
          <a:xfrm>
            <a:off x="8599410" y="2428159"/>
            <a:ext cx="3600450" cy="457200"/>
          </a:xfrm>
          <a:prstGeom prst="rect">
            <a:avLst/>
          </a:prstGeom>
          <a:solidFill>
            <a:srgbClr val="DD879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1"/>
              <a:t>Relações de Produção</a:t>
            </a:r>
          </a:p>
        </p:txBody>
      </p:sp>
      <p:sp>
        <p:nvSpPr>
          <p:cNvPr id="151562" name="Text Box 10"/>
          <p:cNvSpPr txBox="1">
            <a:spLocks noChangeArrowheads="1"/>
          </p:cNvSpPr>
          <p:nvPr/>
        </p:nvSpPr>
        <p:spPr bwMode="auto">
          <a:xfrm>
            <a:off x="4233304" y="3339826"/>
            <a:ext cx="2520950" cy="4572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1"/>
              <a:t>Infra-estrutura</a:t>
            </a:r>
          </a:p>
        </p:txBody>
      </p:sp>
      <p:sp>
        <p:nvSpPr>
          <p:cNvPr id="151563" name="Text Box 11"/>
          <p:cNvSpPr txBox="1">
            <a:spLocks noChangeArrowheads="1"/>
          </p:cNvSpPr>
          <p:nvPr/>
        </p:nvSpPr>
        <p:spPr bwMode="auto">
          <a:xfrm>
            <a:off x="7097713" y="3328235"/>
            <a:ext cx="2735262" cy="466725"/>
          </a:xfrm>
          <a:prstGeom prst="rect">
            <a:avLst/>
          </a:prstGeom>
          <a:solidFill>
            <a:schemeClr val="tx2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1">
                <a:solidFill>
                  <a:schemeClr val="bg1"/>
                </a:solidFill>
              </a:rPr>
              <a:t>Super-estrutura</a:t>
            </a:r>
          </a:p>
        </p:txBody>
      </p:sp>
      <p:sp>
        <p:nvSpPr>
          <p:cNvPr id="151564" name="Text Box 12"/>
          <p:cNvSpPr txBox="1">
            <a:spLocks noChangeArrowheads="1"/>
          </p:cNvSpPr>
          <p:nvPr/>
        </p:nvSpPr>
        <p:spPr bwMode="auto">
          <a:xfrm>
            <a:off x="5711031" y="4000090"/>
            <a:ext cx="1368425" cy="45720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1">
                <a:solidFill>
                  <a:schemeClr val="bg1"/>
                </a:solidFill>
              </a:rPr>
              <a:t>Estado</a:t>
            </a:r>
          </a:p>
        </p:txBody>
      </p:sp>
      <p:sp>
        <p:nvSpPr>
          <p:cNvPr id="151565" name="Text Box 13"/>
          <p:cNvSpPr txBox="1">
            <a:spLocks noChangeArrowheads="1"/>
          </p:cNvSpPr>
          <p:nvPr/>
        </p:nvSpPr>
        <p:spPr bwMode="auto">
          <a:xfrm>
            <a:off x="9442756" y="4000090"/>
            <a:ext cx="2484437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1">
                <a:solidFill>
                  <a:schemeClr val="bg1"/>
                </a:solidFill>
              </a:rPr>
              <a:t>Classes sociais</a:t>
            </a:r>
          </a:p>
        </p:txBody>
      </p:sp>
      <p:sp>
        <p:nvSpPr>
          <p:cNvPr id="151566" name="Text Box 14"/>
          <p:cNvSpPr txBox="1">
            <a:spLocks noChangeArrowheads="1"/>
          </p:cNvSpPr>
          <p:nvPr/>
        </p:nvSpPr>
        <p:spPr bwMode="auto">
          <a:xfrm>
            <a:off x="7522133" y="4000090"/>
            <a:ext cx="1655762" cy="457200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1">
                <a:solidFill>
                  <a:schemeClr val="bg1"/>
                </a:solidFill>
              </a:rPr>
              <a:t>Ideologia</a:t>
            </a:r>
          </a:p>
        </p:txBody>
      </p:sp>
      <p:sp>
        <p:nvSpPr>
          <p:cNvPr id="151567" name="Text Box 15"/>
          <p:cNvSpPr txBox="1">
            <a:spLocks noChangeArrowheads="1"/>
          </p:cNvSpPr>
          <p:nvPr/>
        </p:nvSpPr>
        <p:spPr bwMode="auto">
          <a:xfrm>
            <a:off x="3157801" y="4007807"/>
            <a:ext cx="17272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1">
                <a:solidFill>
                  <a:schemeClr val="bg1"/>
                </a:solidFill>
              </a:rPr>
              <a:t>Alienação</a:t>
            </a:r>
          </a:p>
        </p:txBody>
      </p:sp>
      <p:sp>
        <p:nvSpPr>
          <p:cNvPr id="151568" name="Text Box 16"/>
          <p:cNvSpPr txBox="1">
            <a:spLocks noChangeArrowheads="1"/>
          </p:cNvSpPr>
          <p:nvPr/>
        </p:nvSpPr>
        <p:spPr bwMode="auto">
          <a:xfrm>
            <a:off x="3208652" y="4802454"/>
            <a:ext cx="1943100" cy="457200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1" dirty="0">
                <a:solidFill>
                  <a:schemeClr val="bg1"/>
                </a:solidFill>
              </a:rPr>
              <a:t>Mercadoria</a:t>
            </a:r>
          </a:p>
        </p:txBody>
      </p:sp>
      <p:sp>
        <p:nvSpPr>
          <p:cNvPr id="151570" name="Text Box 18"/>
          <p:cNvSpPr txBox="1">
            <a:spLocks noChangeArrowheads="1"/>
          </p:cNvSpPr>
          <p:nvPr/>
        </p:nvSpPr>
        <p:spPr bwMode="auto">
          <a:xfrm>
            <a:off x="3200522" y="6189750"/>
            <a:ext cx="4032250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1">
                <a:solidFill>
                  <a:schemeClr val="bg1"/>
                </a:solidFill>
              </a:rPr>
              <a:t>Fetichismo da Mercadoria</a:t>
            </a:r>
          </a:p>
        </p:txBody>
      </p:sp>
      <p:sp>
        <p:nvSpPr>
          <p:cNvPr id="151571" name="Text Box 19"/>
          <p:cNvSpPr txBox="1">
            <a:spLocks noChangeArrowheads="1"/>
          </p:cNvSpPr>
          <p:nvPr/>
        </p:nvSpPr>
        <p:spPr bwMode="auto">
          <a:xfrm>
            <a:off x="3291296" y="5600554"/>
            <a:ext cx="6024807" cy="461665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1" dirty="0">
                <a:solidFill>
                  <a:schemeClr val="bg1"/>
                </a:solidFill>
              </a:rPr>
              <a:t>Força de </a:t>
            </a:r>
            <a:r>
              <a:rPr lang="pt-BR" altLang="pt-BR" b="1" dirty="0" smtClean="0">
                <a:solidFill>
                  <a:schemeClr val="bg1"/>
                </a:solidFill>
              </a:rPr>
              <a:t>Trabalho como mercadoria</a:t>
            </a:r>
            <a:endParaRPr lang="pt-BR" altLang="pt-BR" b="1" dirty="0">
              <a:solidFill>
                <a:schemeClr val="bg1"/>
              </a:solidFill>
            </a:endParaRPr>
          </a:p>
        </p:txBody>
      </p:sp>
      <p:sp>
        <p:nvSpPr>
          <p:cNvPr id="151572" name="Text Box 20"/>
          <p:cNvSpPr txBox="1">
            <a:spLocks noChangeArrowheads="1"/>
          </p:cNvSpPr>
          <p:nvPr/>
        </p:nvSpPr>
        <p:spPr bwMode="auto">
          <a:xfrm>
            <a:off x="6602141" y="4802454"/>
            <a:ext cx="2447925" cy="457200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1">
                <a:solidFill>
                  <a:schemeClr val="bg1"/>
                </a:solidFill>
              </a:rPr>
              <a:t>Valor de Uso</a:t>
            </a:r>
          </a:p>
        </p:txBody>
      </p:sp>
      <p:sp>
        <p:nvSpPr>
          <p:cNvPr id="151573" name="Text Box 21"/>
          <p:cNvSpPr txBox="1">
            <a:spLocks noChangeArrowheads="1"/>
          </p:cNvSpPr>
          <p:nvPr/>
        </p:nvSpPr>
        <p:spPr bwMode="auto">
          <a:xfrm>
            <a:off x="9679251" y="4868003"/>
            <a:ext cx="2374900" cy="4572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1"/>
              <a:t>Valor de troca</a:t>
            </a:r>
          </a:p>
        </p:txBody>
      </p:sp>
      <p:sp>
        <p:nvSpPr>
          <p:cNvPr id="151574" name="Text Box 22"/>
          <p:cNvSpPr txBox="1">
            <a:spLocks noChangeArrowheads="1"/>
          </p:cNvSpPr>
          <p:nvPr/>
        </p:nvSpPr>
        <p:spPr bwMode="auto">
          <a:xfrm>
            <a:off x="10060291" y="5558175"/>
            <a:ext cx="2016125" cy="457200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1">
                <a:solidFill>
                  <a:schemeClr val="bg1"/>
                </a:solidFill>
              </a:rPr>
              <a:t>Mais-valia</a:t>
            </a:r>
          </a:p>
        </p:txBody>
      </p:sp>
      <p:sp>
        <p:nvSpPr>
          <p:cNvPr id="11284" name="CaixaDeTexto 19"/>
          <p:cNvSpPr txBox="1">
            <a:spLocks noChangeArrowheads="1"/>
          </p:cNvSpPr>
          <p:nvPr/>
        </p:nvSpPr>
        <p:spPr bwMode="auto">
          <a:xfrm>
            <a:off x="3136319" y="2245516"/>
            <a:ext cx="2092935" cy="830262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b="1">
                <a:solidFill>
                  <a:schemeClr val="bg1"/>
                </a:solidFill>
              </a:rPr>
              <a:t>Modo de </a:t>
            </a:r>
          </a:p>
          <a:p>
            <a:pPr eaLnBrk="1" hangingPunct="1"/>
            <a:r>
              <a:rPr lang="pt-BR" altLang="pt-BR" b="1">
                <a:solidFill>
                  <a:schemeClr val="bg1"/>
                </a:solidFill>
              </a:rPr>
              <a:t>produção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578338" y="648677"/>
            <a:ext cx="1742831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dirty="0" smtClean="0"/>
              <a:t>MARX</a:t>
            </a:r>
            <a:endParaRPr lang="pt-BR" sz="2800" dirty="0"/>
          </a:p>
        </p:txBody>
      </p:sp>
      <p:pic>
        <p:nvPicPr>
          <p:cNvPr id="22" name="Picture 7" descr="marx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803" y="1378451"/>
            <a:ext cx="3028950" cy="534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645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1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51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51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51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51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51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51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51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51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51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51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151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151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151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151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151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151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2" dur="500"/>
                                        <p:tgtEl>
                                          <p:spTgt spid="151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556" grpId="0" animBg="1"/>
      <p:bldP spid="151557" grpId="0" animBg="1"/>
      <p:bldP spid="151558" grpId="0" animBg="1"/>
      <p:bldP spid="151559" grpId="0" animBg="1"/>
      <p:bldP spid="151560" grpId="0" animBg="1"/>
      <p:bldP spid="151561" grpId="0" animBg="1"/>
      <p:bldP spid="151562" grpId="0" animBg="1"/>
      <p:bldP spid="151563" grpId="0" animBg="1"/>
      <p:bldP spid="151564" grpId="0" animBg="1"/>
      <p:bldP spid="151565" grpId="0" animBg="1"/>
      <p:bldP spid="151566" grpId="0" animBg="1"/>
      <p:bldP spid="151567" grpId="0" animBg="1"/>
      <p:bldP spid="151568" grpId="0" animBg="1"/>
      <p:bldP spid="151570" grpId="0" animBg="1"/>
      <p:bldP spid="151571" grpId="0" animBg="1"/>
      <p:bldP spid="151572" grpId="0" animBg="1"/>
      <p:bldP spid="151573" grpId="0" animBg="1"/>
      <p:bldP spid="15157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5428210" y="156688"/>
            <a:ext cx="3673475" cy="4572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t-BR" sz="2400">
                <a:solidFill>
                  <a:schemeClr val="bg2"/>
                </a:solidFill>
              </a:rPr>
              <a:t>CONCEITOS BÁSICOS</a:t>
            </a: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3932483" y="1125842"/>
            <a:ext cx="1800225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t-BR" sz="1800" b="1">
                <a:solidFill>
                  <a:schemeClr val="bg1"/>
                </a:solidFill>
              </a:rPr>
              <a:t>FATO SOCIAL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7264948" y="1179645"/>
            <a:ext cx="2303463" cy="366712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t-BR" sz="1800" b="1">
                <a:solidFill>
                  <a:schemeClr val="bg1"/>
                </a:solidFill>
              </a:rPr>
              <a:t>COERÇAO SOCIAL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3179763" y="2009304"/>
            <a:ext cx="3168650" cy="366712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t-BR" sz="1800" b="1">
                <a:solidFill>
                  <a:schemeClr val="bg1"/>
                </a:solidFill>
              </a:rPr>
              <a:t>CONSCIÊNCIA COLETIVA</a:t>
            </a: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7440246" y="2023646"/>
            <a:ext cx="3889375" cy="36671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t-BR" sz="1800" b="1">
                <a:solidFill>
                  <a:schemeClr val="bg1"/>
                </a:solidFill>
              </a:rPr>
              <a:t>DIVISÃO SOCIAL DO TRABALHO</a:t>
            </a: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3189361" y="2964303"/>
            <a:ext cx="3600450" cy="366713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t-BR" sz="1800" b="1">
                <a:solidFill>
                  <a:schemeClr val="bg1"/>
                </a:solidFill>
              </a:rPr>
              <a:t>SOLIDARIEDADE MECÂNICA</a:t>
            </a:r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7736912" y="2932424"/>
            <a:ext cx="3600450" cy="366712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t-BR" sz="1800" b="1">
                <a:solidFill>
                  <a:schemeClr val="bg1"/>
                </a:solidFill>
              </a:rPr>
              <a:t>SOLIDARIEDADE ORGÂNICA</a:t>
            </a:r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3324225" y="3865329"/>
            <a:ext cx="2879725" cy="36671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t-BR" sz="1800" b="1"/>
              <a:t>DIREITO REPRESSIVO</a:t>
            </a:r>
          </a:p>
        </p:txBody>
      </p:sp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3207315" y="4716038"/>
            <a:ext cx="5592396" cy="369332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sz="1800" b="1" dirty="0" smtClean="0">
                <a:solidFill>
                  <a:schemeClr val="bg1"/>
                </a:solidFill>
              </a:rPr>
              <a:t>FATO NORMAL </a:t>
            </a:r>
            <a:r>
              <a:rPr lang="pt-BR" sz="1800" b="1" dirty="0">
                <a:solidFill>
                  <a:schemeClr val="bg1"/>
                </a:solidFill>
              </a:rPr>
              <a:t>E PATOLÓGICO</a:t>
            </a:r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8640665" y="3837371"/>
            <a:ext cx="3024187" cy="366713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t-BR" sz="1800" b="1">
                <a:solidFill>
                  <a:schemeClr val="bg1"/>
                </a:solidFill>
              </a:rPr>
              <a:t>DIREITO RESTITUTIVO</a:t>
            </a:r>
          </a:p>
        </p:txBody>
      </p:sp>
      <p:sp>
        <p:nvSpPr>
          <p:cNvPr id="7180" name="Text Box 12"/>
          <p:cNvSpPr txBox="1">
            <a:spLocks noChangeArrowheads="1"/>
          </p:cNvSpPr>
          <p:nvPr/>
        </p:nvSpPr>
        <p:spPr bwMode="auto">
          <a:xfrm>
            <a:off x="7437855" y="5376683"/>
            <a:ext cx="2881312" cy="366713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sz="1800" b="1">
                <a:solidFill>
                  <a:schemeClr val="bg1"/>
                </a:solidFill>
              </a:rPr>
              <a:t>SUICÍDIO</a:t>
            </a:r>
          </a:p>
        </p:txBody>
      </p:sp>
      <p:sp>
        <p:nvSpPr>
          <p:cNvPr id="7181" name="Text Box 13"/>
          <p:cNvSpPr txBox="1">
            <a:spLocks noChangeArrowheads="1"/>
          </p:cNvSpPr>
          <p:nvPr/>
        </p:nvSpPr>
        <p:spPr bwMode="auto">
          <a:xfrm>
            <a:off x="3328087" y="5465588"/>
            <a:ext cx="2232025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sz="1800" b="1">
                <a:solidFill>
                  <a:schemeClr val="bg1"/>
                </a:solidFill>
              </a:rPr>
              <a:t>ANOMIA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2162618" y="191347"/>
            <a:ext cx="1875692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>
                <a:solidFill>
                  <a:schemeClr val="bg1"/>
                </a:solidFill>
              </a:rPr>
              <a:t>DURKHEIM</a:t>
            </a:r>
            <a:endParaRPr lang="pt-BR" sz="2400" b="1" dirty="0">
              <a:solidFill>
                <a:schemeClr val="bg1"/>
              </a:solidFill>
            </a:endParaRPr>
          </a:p>
        </p:txBody>
      </p:sp>
      <p:pic>
        <p:nvPicPr>
          <p:cNvPr id="15" name="Picture 4" descr="durkheim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2356" y="79115"/>
            <a:ext cx="2590800" cy="681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929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8195" name="Text Box 4"/>
          <p:cNvSpPr txBox="1">
            <a:spLocks noChangeArrowheads="1"/>
          </p:cNvSpPr>
          <p:nvPr/>
        </p:nvSpPr>
        <p:spPr bwMode="auto">
          <a:xfrm>
            <a:off x="5541406" y="293410"/>
            <a:ext cx="3673475" cy="4572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>
                <a:solidFill>
                  <a:schemeClr val="bg2"/>
                </a:solidFill>
              </a:rPr>
              <a:t>CONCEITOS BÁSICOS</a:t>
            </a:r>
          </a:p>
        </p:txBody>
      </p:sp>
      <p:sp>
        <p:nvSpPr>
          <p:cNvPr id="8196" name="Text Box 5"/>
          <p:cNvSpPr txBox="1">
            <a:spLocks noChangeArrowheads="1"/>
          </p:cNvSpPr>
          <p:nvPr/>
        </p:nvSpPr>
        <p:spPr bwMode="auto">
          <a:xfrm>
            <a:off x="3935414" y="1481424"/>
            <a:ext cx="2232025" cy="366713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 b="1">
                <a:solidFill>
                  <a:schemeClr val="bg2"/>
                </a:solidFill>
              </a:rPr>
              <a:t>AÇÃO SOCIAL</a:t>
            </a:r>
          </a:p>
        </p:txBody>
      </p:sp>
      <p:sp>
        <p:nvSpPr>
          <p:cNvPr id="8197" name="Text Box 6"/>
          <p:cNvSpPr txBox="1">
            <a:spLocks noChangeArrowheads="1"/>
          </p:cNvSpPr>
          <p:nvPr/>
        </p:nvSpPr>
        <p:spPr bwMode="auto">
          <a:xfrm>
            <a:off x="7770513" y="1506129"/>
            <a:ext cx="3095625" cy="36671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 b="1">
                <a:solidFill>
                  <a:schemeClr val="bg2"/>
                </a:solidFill>
              </a:rPr>
              <a:t>COMPREENSÃO SOCIAL</a:t>
            </a:r>
          </a:p>
        </p:txBody>
      </p:sp>
      <p:sp>
        <p:nvSpPr>
          <p:cNvPr id="8198" name="Text Box 7"/>
          <p:cNvSpPr txBox="1">
            <a:spLocks noChangeArrowheads="1"/>
          </p:cNvSpPr>
          <p:nvPr/>
        </p:nvSpPr>
        <p:spPr bwMode="auto">
          <a:xfrm>
            <a:off x="7050260" y="2983792"/>
            <a:ext cx="2592388" cy="366712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>
                <a:solidFill>
                  <a:schemeClr val="bg2"/>
                </a:solidFill>
              </a:rPr>
              <a:t> </a:t>
            </a:r>
            <a:r>
              <a:rPr lang="pt-BR" altLang="pt-BR" sz="1800" b="1">
                <a:solidFill>
                  <a:schemeClr val="bg2"/>
                </a:solidFill>
              </a:rPr>
              <a:t>PATRIMONIALISMO</a:t>
            </a:r>
            <a:r>
              <a:rPr lang="pt-BR" altLang="pt-BR" sz="1800">
                <a:solidFill>
                  <a:schemeClr val="bg2"/>
                </a:solidFill>
              </a:rPr>
              <a:t> </a:t>
            </a:r>
          </a:p>
        </p:txBody>
      </p:sp>
      <p:sp>
        <p:nvSpPr>
          <p:cNvPr id="8199" name="Text Box 8"/>
          <p:cNvSpPr txBox="1">
            <a:spLocks noChangeArrowheads="1"/>
          </p:cNvSpPr>
          <p:nvPr/>
        </p:nvSpPr>
        <p:spPr bwMode="auto">
          <a:xfrm>
            <a:off x="3900488" y="2353469"/>
            <a:ext cx="1871663" cy="36671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/>
              <a:t> </a:t>
            </a:r>
            <a:r>
              <a:rPr lang="pt-BR" altLang="pt-BR" sz="1800" b="1"/>
              <a:t>TIPO IDEAL</a:t>
            </a:r>
            <a:r>
              <a:rPr lang="pt-BR" altLang="pt-BR" sz="1800"/>
              <a:t> </a:t>
            </a:r>
          </a:p>
        </p:txBody>
      </p:sp>
      <p:sp>
        <p:nvSpPr>
          <p:cNvPr id="8200" name="Text Box 9"/>
          <p:cNvSpPr txBox="1">
            <a:spLocks noChangeArrowheads="1"/>
          </p:cNvSpPr>
          <p:nvPr/>
        </p:nvSpPr>
        <p:spPr bwMode="auto">
          <a:xfrm>
            <a:off x="7770513" y="2237868"/>
            <a:ext cx="2736850" cy="64135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 b="1"/>
              <a:t>TIPOLOGIA DA AÇÃO SOCIAL</a:t>
            </a:r>
          </a:p>
        </p:txBody>
      </p:sp>
      <p:sp>
        <p:nvSpPr>
          <p:cNvPr id="8202" name="Text Box 11"/>
          <p:cNvSpPr txBox="1">
            <a:spLocks noChangeArrowheads="1"/>
          </p:cNvSpPr>
          <p:nvPr/>
        </p:nvSpPr>
        <p:spPr bwMode="auto">
          <a:xfrm>
            <a:off x="3850634" y="3262706"/>
            <a:ext cx="2305050" cy="915987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 b="1">
                <a:solidFill>
                  <a:schemeClr val="bg2"/>
                </a:solidFill>
              </a:rPr>
              <a:t>TIPOLOGIA DA DOMINAÇÃO LEGITIMA</a:t>
            </a:r>
            <a:endParaRPr lang="pt-BR" altLang="pt-BR" sz="1800">
              <a:solidFill>
                <a:schemeClr val="bg2"/>
              </a:solidFill>
            </a:endParaRPr>
          </a:p>
        </p:txBody>
      </p:sp>
      <p:sp>
        <p:nvSpPr>
          <p:cNvPr id="8203" name="Text Box 12"/>
          <p:cNvSpPr txBox="1">
            <a:spLocks noChangeArrowheads="1"/>
          </p:cNvSpPr>
          <p:nvPr/>
        </p:nvSpPr>
        <p:spPr bwMode="auto">
          <a:xfrm>
            <a:off x="7044212" y="4135909"/>
            <a:ext cx="2676437" cy="36671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 b="1" dirty="0">
                <a:solidFill>
                  <a:schemeClr val="bg2"/>
                </a:solidFill>
              </a:rPr>
              <a:t>BUROCRACIA</a:t>
            </a:r>
            <a:r>
              <a:rPr lang="pt-BR" altLang="pt-BR" sz="1800" dirty="0">
                <a:solidFill>
                  <a:schemeClr val="bg2"/>
                </a:solidFill>
              </a:rPr>
              <a:t> </a:t>
            </a:r>
          </a:p>
        </p:txBody>
      </p:sp>
      <p:sp>
        <p:nvSpPr>
          <p:cNvPr id="8204" name="Text Box 13"/>
          <p:cNvSpPr txBox="1">
            <a:spLocks noChangeArrowheads="1"/>
          </p:cNvSpPr>
          <p:nvPr/>
        </p:nvSpPr>
        <p:spPr bwMode="auto">
          <a:xfrm>
            <a:off x="3847117" y="4798525"/>
            <a:ext cx="2232025" cy="366713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 b="1">
                <a:solidFill>
                  <a:schemeClr val="bg2"/>
                </a:solidFill>
              </a:rPr>
              <a:t>RACIONALIDADE</a:t>
            </a:r>
            <a:r>
              <a:rPr lang="pt-BR" altLang="pt-BR" sz="1800">
                <a:solidFill>
                  <a:schemeClr val="bg2"/>
                </a:solidFill>
              </a:rPr>
              <a:t> </a:t>
            </a:r>
          </a:p>
        </p:txBody>
      </p:sp>
      <p:sp>
        <p:nvSpPr>
          <p:cNvPr id="8205" name="Text Box 14"/>
          <p:cNvSpPr txBox="1">
            <a:spLocks noChangeArrowheads="1"/>
          </p:cNvSpPr>
          <p:nvPr/>
        </p:nvSpPr>
        <p:spPr bwMode="auto">
          <a:xfrm>
            <a:off x="7044212" y="3444259"/>
            <a:ext cx="2598436" cy="3667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 b="1"/>
              <a:t>CARISMA</a:t>
            </a:r>
          </a:p>
        </p:txBody>
      </p:sp>
      <p:sp>
        <p:nvSpPr>
          <p:cNvPr id="8206" name="Text Box 15"/>
          <p:cNvSpPr txBox="1">
            <a:spLocks noChangeArrowheads="1"/>
          </p:cNvSpPr>
          <p:nvPr/>
        </p:nvSpPr>
        <p:spPr bwMode="auto">
          <a:xfrm>
            <a:off x="3885644" y="6044448"/>
            <a:ext cx="3311525" cy="366712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 b="1">
                <a:solidFill>
                  <a:schemeClr val="bg2"/>
                </a:solidFill>
              </a:rPr>
              <a:t>ÉTICA PROTESTANTE</a:t>
            </a:r>
            <a:r>
              <a:rPr lang="pt-BR" altLang="pt-BR" sz="1800">
                <a:solidFill>
                  <a:schemeClr val="bg2"/>
                </a:solidFill>
              </a:rPr>
              <a:t> </a:t>
            </a:r>
          </a:p>
        </p:txBody>
      </p:sp>
      <p:sp>
        <p:nvSpPr>
          <p:cNvPr id="8207" name="Text Box 16"/>
          <p:cNvSpPr txBox="1">
            <a:spLocks noChangeArrowheads="1"/>
          </p:cNvSpPr>
          <p:nvPr/>
        </p:nvSpPr>
        <p:spPr bwMode="auto">
          <a:xfrm>
            <a:off x="6978350" y="5269333"/>
            <a:ext cx="1584325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 b="1"/>
              <a:t>VALORES</a:t>
            </a:r>
          </a:p>
        </p:txBody>
      </p:sp>
      <p:sp>
        <p:nvSpPr>
          <p:cNvPr id="8208" name="Text Box 17"/>
          <p:cNvSpPr txBox="1">
            <a:spLocks noChangeArrowheads="1"/>
          </p:cNvSpPr>
          <p:nvPr/>
        </p:nvSpPr>
        <p:spPr bwMode="auto">
          <a:xfrm>
            <a:off x="7044212" y="4779232"/>
            <a:ext cx="1727200" cy="36671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 b="1"/>
              <a:t>SENTIDO</a:t>
            </a:r>
          </a:p>
        </p:txBody>
      </p:sp>
      <p:sp>
        <p:nvSpPr>
          <p:cNvPr id="8209" name="Text Box 18"/>
          <p:cNvSpPr txBox="1">
            <a:spLocks noChangeArrowheads="1"/>
          </p:cNvSpPr>
          <p:nvPr/>
        </p:nvSpPr>
        <p:spPr bwMode="auto">
          <a:xfrm>
            <a:off x="7914976" y="6060034"/>
            <a:ext cx="2592387" cy="366712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 b="1">
                <a:solidFill>
                  <a:schemeClr val="bg2"/>
                </a:solidFill>
              </a:rPr>
              <a:t>ETICA CALVINISTA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2364259" y="256881"/>
            <a:ext cx="1693906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/>
              <a:t>WEBER</a:t>
            </a:r>
            <a:endParaRPr lang="pt-BR" sz="2400" b="1" dirty="0"/>
          </a:p>
        </p:txBody>
      </p:sp>
      <p:pic>
        <p:nvPicPr>
          <p:cNvPr id="19" name="Picture 7" descr="weber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231" y="1018424"/>
            <a:ext cx="2823606" cy="534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31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1447800" y="160113"/>
            <a:ext cx="9372600" cy="579437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3200" b="1" dirty="0">
                <a:solidFill>
                  <a:schemeClr val="bg1"/>
                </a:solidFill>
                <a:latin typeface="Book Antiqua" pitchFamily="18" charset="0"/>
              </a:rPr>
              <a:t>Os Clássicos </a:t>
            </a:r>
            <a:r>
              <a:rPr lang="pt-BR" sz="3200" b="1" dirty="0">
                <a:solidFill>
                  <a:schemeClr val="bg1"/>
                </a:solidFill>
                <a:latin typeface="Book Antiqua" pitchFamily="18" charset="0"/>
              </a:rPr>
              <a:t>da Ciências Sociais</a:t>
            </a:r>
            <a:endParaRPr lang="pt-BR" sz="3200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90115" name="Text Box 3"/>
          <p:cNvSpPr txBox="1">
            <a:spLocks noChangeArrowheads="1"/>
          </p:cNvSpPr>
          <p:nvPr/>
        </p:nvSpPr>
        <p:spPr bwMode="auto">
          <a:xfrm>
            <a:off x="1818099" y="3678238"/>
            <a:ext cx="2520950" cy="830997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400" b="1">
                <a:solidFill>
                  <a:schemeClr val="bg1"/>
                </a:solidFill>
              </a:rPr>
              <a:t>Emile Durkheim (1857 – 1917)</a:t>
            </a:r>
          </a:p>
        </p:txBody>
      </p:sp>
      <p:sp>
        <p:nvSpPr>
          <p:cNvPr id="90116" name="Text Box 4"/>
          <p:cNvSpPr txBox="1">
            <a:spLocks noChangeArrowheads="1"/>
          </p:cNvSpPr>
          <p:nvPr/>
        </p:nvSpPr>
        <p:spPr bwMode="auto">
          <a:xfrm>
            <a:off x="1849675" y="5229225"/>
            <a:ext cx="2520950" cy="830262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400" b="1" dirty="0">
                <a:solidFill>
                  <a:schemeClr val="bg1"/>
                </a:solidFill>
              </a:rPr>
              <a:t>Max </a:t>
            </a:r>
            <a:r>
              <a:rPr lang="pt-BR" sz="2400" b="1" dirty="0">
                <a:solidFill>
                  <a:schemeClr val="bg1"/>
                </a:solidFill>
              </a:rPr>
              <a:t>Weber</a:t>
            </a:r>
          </a:p>
          <a:p>
            <a:pPr algn="ctr"/>
            <a:r>
              <a:rPr lang="pt-BR" sz="2400" b="1" dirty="0">
                <a:solidFill>
                  <a:schemeClr val="bg1"/>
                </a:solidFill>
              </a:rPr>
              <a:t> </a:t>
            </a:r>
            <a:r>
              <a:rPr lang="pt-BR" sz="2400" b="1" dirty="0">
                <a:solidFill>
                  <a:schemeClr val="bg1"/>
                </a:solidFill>
              </a:rPr>
              <a:t>(1864 – 1920)</a:t>
            </a:r>
          </a:p>
        </p:txBody>
      </p:sp>
      <p:sp>
        <p:nvSpPr>
          <p:cNvPr id="90117" name="Text Box 5"/>
          <p:cNvSpPr txBox="1">
            <a:spLocks noChangeArrowheads="1"/>
          </p:cNvSpPr>
          <p:nvPr/>
        </p:nvSpPr>
        <p:spPr bwMode="auto">
          <a:xfrm>
            <a:off x="1849675" y="2548392"/>
            <a:ext cx="2520950" cy="83099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400" b="1" dirty="0">
                <a:solidFill>
                  <a:schemeClr val="bg1"/>
                </a:solidFill>
              </a:rPr>
              <a:t>Karl Marx </a:t>
            </a:r>
            <a:endParaRPr lang="pt-BR" sz="2400" b="1" dirty="0">
              <a:solidFill>
                <a:schemeClr val="bg1"/>
              </a:solidFill>
            </a:endParaRPr>
          </a:p>
          <a:p>
            <a:pPr algn="ctr"/>
            <a:r>
              <a:rPr lang="pt-BR" sz="2400" b="1" dirty="0">
                <a:solidFill>
                  <a:schemeClr val="bg1"/>
                </a:solidFill>
              </a:rPr>
              <a:t> </a:t>
            </a:r>
            <a:r>
              <a:rPr lang="pt-BR" sz="2400" b="1" dirty="0">
                <a:solidFill>
                  <a:schemeClr val="bg1"/>
                </a:solidFill>
              </a:rPr>
              <a:t>(1818 – 1883)</a:t>
            </a: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5159375" y="1479849"/>
            <a:ext cx="2520950" cy="461665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400" b="1" dirty="0">
                <a:solidFill>
                  <a:schemeClr val="bg1"/>
                </a:solidFill>
              </a:rPr>
              <a:t>Objeto</a:t>
            </a:r>
            <a:endParaRPr lang="pt-BR" sz="2400" b="1" dirty="0">
              <a:solidFill>
                <a:schemeClr val="bg1"/>
              </a:solidFill>
            </a:endParaRPr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8328026" y="1484313"/>
            <a:ext cx="2232025" cy="457200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400" b="1">
                <a:solidFill>
                  <a:schemeClr val="bg1"/>
                </a:solidFill>
              </a:rPr>
              <a:t>Método</a:t>
            </a:r>
          </a:p>
        </p:txBody>
      </p:sp>
      <p:sp>
        <p:nvSpPr>
          <p:cNvPr id="8200" name="Line 8"/>
          <p:cNvSpPr>
            <a:spLocks noChangeShapeType="1"/>
          </p:cNvSpPr>
          <p:nvPr/>
        </p:nvSpPr>
        <p:spPr bwMode="auto">
          <a:xfrm>
            <a:off x="4727575" y="1412130"/>
            <a:ext cx="0" cy="5329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8201" name="Line 9"/>
          <p:cNvSpPr>
            <a:spLocks noChangeShapeType="1"/>
          </p:cNvSpPr>
          <p:nvPr/>
        </p:nvSpPr>
        <p:spPr bwMode="auto">
          <a:xfrm>
            <a:off x="8112125" y="1339850"/>
            <a:ext cx="0" cy="5329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8202" name="Line 10"/>
          <p:cNvSpPr>
            <a:spLocks noChangeShapeType="1"/>
          </p:cNvSpPr>
          <p:nvPr/>
        </p:nvSpPr>
        <p:spPr bwMode="auto">
          <a:xfrm>
            <a:off x="1524000" y="3427413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8203" name="Line 11"/>
          <p:cNvSpPr>
            <a:spLocks noChangeShapeType="1"/>
          </p:cNvSpPr>
          <p:nvPr/>
        </p:nvSpPr>
        <p:spPr bwMode="auto">
          <a:xfrm>
            <a:off x="1524000" y="4868863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8204" name="Line 12"/>
          <p:cNvSpPr>
            <a:spLocks noChangeShapeType="1"/>
          </p:cNvSpPr>
          <p:nvPr/>
        </p:nvSpPr>
        <p:spPr bwMode="auto">
          <a:xfrm>
            <a:off x="1487488" y="2203450"/>
            <a:ext cx="914400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90125" name="Text Box 13"/>
          <p:cNvSpPr txBox="1">
            <a:spLocks noChangeArrowheads="1"/>
          </p:cNvSpPr>
          <p:nvPr/>
        </p:nvSpPr>
        <p:spPr bwMode="auto">
          <a:xfrm>
            <a:off x="5104706" y="2598511"/>
            <a:ext cx="2520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400" b="1" dirty="0"/>
              <a:t>Classes Sociais</a:t>
            </a:r>
          </a:p>
        </p:txBody>
      </p:sp>
      <p:sp>
        <p:nvSpPr>
          <p:cNvPr id="90126" name="Text Box 14"/>
          <p:cNvSpPr txBox="1">
            <a:spLocks noChangeArrowheads="1"/>
          </p:cNvSpPr>
          <p:nvPr/>
        </p:nvSpPr>
        <p:spPr bwMode="auto">
          <a:xfrm>
            <a:off x="5087938" y="3869191"/>
            <a:ext cx="2520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400" b="1" dirty="0"/>
              <a:t>Fato Social</a:t>
            </a:r>
          </a:p>
        </p:txBody>
      </p:sp>
      <p:sp>
        <p:nvSpPr>
          <p:cNvPr id="90127" name="Text Box 15"/>
          <p:cNvSpPr txBox="1">
            <a:spLocks noChangeArrowheads="1"/>
          </p:cNvSpPr>
          <p:nvPr/>
        </p:nvSpPr>
        <p:spPr bwMode="auto">
          <a:xfrm>
            <a:off x="5159375" y="5229225"/>
            <a:ext cx="2520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400" b="1" dirty="0"/>
              <a:t>Ação Social</a:t>
            </a:r>
          </a:p>
        </p:txBody>
      </p:sp>
      <p:sp>
        <p:nvSpPr>
          <p:cNvPr id="90128" name="Text Box 16"/>
          <p:cNvSpPr txBox="1">
            <a:spLocks noChangeArrowheads="1"/>
          </p:cNvSpPr>
          <p:nvPr/>
        </p:nvSpPr>
        <p:spPr bwMode="auto">
          <a:xfrm>
            <a:off x="8183562" y="2631622"/>
            <a:ext cx="2520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400" b="1" dirty="0"/>
              <a:t>Dialética</a:t>
            </a:r>
          </a:p>
        </p:txBody>
      </p:sp>
      <p:sp>
        <p:nvSpPr>
          <p:cNvPr id="90129" name="Text Box 17"/>
          <p:cNvSpPr txBox="1">
            <a:spLocks noChangeArrowheads="1"/>
          </p:cNvSpPr>
          <p:nvPr/>
        </p:nvSpPr>
        <p:spPr bwMode="auto">
          <a:xfrm>
            <a:off x="8290300" y="3819411"/>
            <a:ext cx="2520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400" b="1" dirty="0"/>
              <a:t>Explicação</a:t>
            </a:r>
          </a:p>
        </p:txBody>
      </p:sp>
      <p:sp>
        <p:nvSpPr>
          <p:cNvPr id="90130" name="Text Box 18"/>
          <p:cNvSpPr txBox="1">
            <a:spLocks noChangeArrowheads="1"/>
          </p:cNvSpPr>
          <p:nvPr/>
        </p:nvSpPr>
        <p:spPr bwMode="auto">
          <a:xfrm>
            <a:off x="8183562" y="5300890"/>
            <a:ext cx="252095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400" b="1" dirty="0"/>
              <a:t>Compreensão Social</a:t>
            </a:r>
          </a:p>
        </p:txBody>
      </p:sp>
    </p:spTree>
    <p:extLst>
      <p:ext uri="{BB962C8B-B14F-4D97-AF65-F5344CB8AC3E}">
        <p14:creationId xmlns:p14="http://schemas.microsoft.com/office/powerpoint/2010/main" val="36374490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0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90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90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90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90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90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90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90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90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5" grpId="0" animBg="1"/>
      <p:bldP spid="90116" grpId="0" animBg="1"/>
      <p:bldP spid="90117" grpId="0" animBg="1"/>
      <p:bldP spid="90125" grpId="0"/>
      <p:bldP spid="90126" grpId="0"/>
      <p:bldP spid="90127" grpId="0"/>
      <p:bldP spid="90128" grpId="0"/>
      <p:bldP spid="90129" grpId="0"/>
      <p:bldP spid="901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CaixaDeTexto 1"/>
          <p:cNvSpPr txBox="1">
            <a:spLocks noChangeArrowheads="1"/>
          </p:cNvSpPr>
          <p:nvPr/>
        </p:nvSpPr>
        <p:spPr bwMode="auto">
          <a:xfrm>
            <a:off x="1992313" y="1541463"/>
            <a:ext cx="1439862" cy="366712"/>
          </a:xfrm>
          <a:prstGeom prst="rect">
            <a:avLst/>
          </a:prstGeom>
          <a:solidFill>
            <a:schemeClr val="accent6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b="1" dirty="0">
                <a:latin typeface="Calibri" pitchFamily="34" charset="0"/>
              </a:rPr>
              <a:t>Clássicos</a:t>
            </a:r>
          </a:p>
        </p:txBody>
      </p:sp>
      <p:sp>
        <p:nvSpPr>
          <p:cNvPr id="50179" name="CaixaDeTexto 2"/>
          <p:cNvSpPr txBox="1">
            <a:spLocks noChangeArrowheads="1"/>
          </p:cNvSpPr>
          <p:nvPr/>
        </p:nvSpPr>
        <p:spPr bwMode="auto">
          <a:xfrm>
            <a:off x="4260851" y="976313"/>
            <a:ext cx="4824413" cy="641350"/>
          </a:xfrm>
          <a:prstGeom prst="rect">
            <a:avLst/>
          </a:prstGeom>
          <a:solidFill>
            <a:schemeClr val="accent6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b="1" dirty="0">
                <a:latin typeface="Calibri" pitchFamily="34" charset="0"/>
              </a:rPr>
              <a:t>Quais os elementos  </a:t>
            </a:r>
            <a:r>
              <a:rPr lang="pt-BR" b="1" dirty="0" smtClean="0">
                <a:latin typeface="Calibri" pitchFamily="34" charset="0"/>
              </a:rPr>
              <a:t>característicos </a:t>
            </a:r>
            <a:r>
              <a:rPr lang="pt-BR" b="1" dirty="0">
                <a:latin typeface="Calibri" pitchFamily="34" charset="0"/>
              </a:rPr>
              <a:t>da sociedade moderna?</a:t>
            </a:r>
          </a:p>
        </p:txBody>
      </p:sp>
      <p:sp>
        <p:nvSpPr>
          <p:cNvPr id="50180" name="CaixaDeTexto 3"/>
          <p:cNvSpPr txBox="1">
            <a:spLocks noChangeArrowheads="1"/>
          </p:cNvSpPr>
          <p:nvPr/>
        </p:nvSpPr>
        <p:spPr bwMode="auto">
          <a:xfrm>
            <a:off x="4295776" y="2203451"/>
            <a:ext cx="4824413" cy="366713"/>
          </a:xfrm>
          <a:prstGeom prst="rect">
            <a:avLst/>
          </a:prstGeom>
          <a:solidFill>
            <a:schemeClr val="accent6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b="1" dirty="0">
                <a:latin typeface="Calibri" pitchFamily="34" charset="0"/>
              </a:rPr>
              <a:t>Quais seus problemas e desafios fundamentais?</a:t>
            </a:r>
          </a:p>
        </p:txBody>
      </p:sp>
      <p:sp>
        <p:nvSpPr>
          <p:cNvPr id="50181" name="CaixaDeTexto 4"/>
          <p:cNvSpPr txBox="1">
            <a:spLocks noChangeArrowheads="1"/>
          </p:cNvSpPr>
          <p:nvPr/>
        </p:nvSpPr>
        <p:spPr bwMode="auto">
          <a:xfrm>
            <a:off x="2135189" y="3213100"/>
            <a:ext cx="1800225" cy="36988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dirty="0">
                <a:solidFill>
                  <a:schemeClr val="bg1"/>
                </a:solidFill>
              </a:rPr>
              <a:t>MODERNIDADE</a:t>
            </a:r>
          </a:p>
        </p:txBody>
      </p:sp>
      <p:sp>
        <p:nvSpPr>
          <p:cNvPr id="59397" name="CaixaDeTexto 5"/>
          <p:cNvSpPr txBox="1">
            <a:spLocks noChangeArrowheads="1"/>
          </p:cNvSpPr>
          <p:nvPr/>
        </p:nvSpPr>
        <p:spPr bwMode="auto">
          <a:xfrm>
            <a:off x="4524365" y="3214686"/>
            <a:ext cx="1296987" cy="369888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b="1" dirty="0">
                <a:latin typeface="Calibri" pitchFamily="34" charset="0"/>
              </a:rPr>
              <a:t>MARX</a:t>
            </a:r>
          </a:p>
        </p:txBody>
      </p:sp>
      <p:sp>
        <p:nvSpPr>
          <p:cNvPr id="59398" name="CaixaDeTexto 6"/>
          <p:cNvSpPr txBox="1">
            <a:spLocks noChangeArrowheads="1"/>
          </p:cNvSpPr>
          <p:nvPr/>
        </p:nvSpPr>
        <p:spPr bwMode="auto">
          <a:xfrm>
            <a:off x="6667504" y="3286125"/>
            <a:ext cx="1511300" cy="366713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 dirty="0">
                <a:latin typeface="Calibri" pitchFamily="34" charset="0"/>
              </a:rPr>
              <a:t>DURKHEIM</a:t>
            </a:r>
          </a:p>
        </p:txBody>
      </p:sp>
      <p:sp>
        <p:nvSpPr>
          <p:cNvPr id="50184" name="CaixaDeTexto 7"/>
          <p:cNvSpPr txBox="1">
            <a:spLocks noChangeArrowheads="1"/>
          </p:cNvSpPr>
          <p:nvPr/>
        </p:nvSpPr>
        <p:spPr bwMode="auto">
          <a:xfrm>
            <a:off x="8642973" y="3225811"/>
            <a:ext cx="1296988" cy="3698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b="1" dirty="0"/>
              <a:t>WEBER</a:t>
            </a:r>
          </a:p>
        </p:txBody>
      </p:sp>
      <p:sp>
        <p:nvSpPr>
          <p:cNvPr id="50185" name="CaixaDeTexto 8"/>
          <p:cNvSpPr txBox="1">
            <a:spLocks noChangeArrowheads="1"/>
          </p:cNvSpPr>
          <p:nvPr/>
        </p:nvSpPr>
        <p:spPr bwMode="auto">
          <a:xfrm>
            <a:off x="1992313" y="4022207"/>
            <a:ext cx="1943100" cy="6477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pt-BR" dirty="0"/>
              <a:t>Características</a:t>
            </a:r>
          </a:p>
          <a:p>
            <a:pPr algn="ctr">
              <a:defRPr/>
            </a:pPr>
            <a:r>
              <a:rPr lang="pt-BR" dirty="0"/>
              <a:t>essenciais</a:t>
            </a:r>
          </a:p>
        </p:txBody>
      </p:sp>
      <p:sp>
        <p:nvSpPr>
          <p:cNvPr id="50186" name="CaixaDeTexto 9"/>
          <p:cNvSpPr txBox="1">
            <a:spLocks noChangeArrowheads="1"/>
          </p:cNvSpPr>
          <p:nvPr/>
        </p:nvSpPr>
        <p:spPr bwMode="auto">
          <a:xfrm>
            <a:off x="1992314" y="5367338"/>
            <a:ext cx="1944687" cy="64611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pt-BR" dirty="0"/>
              <a:t>Problemas-</a:t>
            </a:r>
          </a:p>
          <a:p>
            <a:pPr algn="ctr">
              <a:defRPr/>
            </a:pPr>
            <a:r>
              <a:rPr lang="pt-BR" dirty="0"/>
              <a:t>Desafios</a:t>
            </a:r>
          </a:p>
        </p:txBody>
      </p:sp>
      <p:sp>
        <p:nvSpPr>
          <p:cNvPr id="59402" name="CaixaDeTexto 10"/>
          <p:cNvSpPr txBox="1">
            <a:spLocks noChangeArrowheads="1"/>
          </p:cNvSpPr>
          <p:nvPr/>
        </p:nvSpPr>
        <p:spPr bwMode="auto">
          <a:xfrm>
            <a:off x="4381488" y="3929067"/>
            <a:ext cx="1585912" cy="92392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b="1" dirty="0">
                <a:latin typeface="Calibri" pitchFamily="34" charset="0"/>
              </a:rPr>
              <a:t>Modo de produção</a:t>
            </a:r>
          </a:p>
          <a:p>
            <a:pPr algn="ctr"/>
            <a:r>
              <a:rPr lang="pt-BR" b="1" dirty="0">
                <a:latin typeface="Calibri" pitchFamily="34" charset="0"/>
              </a:rPr>
              <a:t>capitalista</a:t>
            </a:r>
          </a:p>
        </p:txBody>
      </p:sp>
      <p:sp>
        <p:nvSpPr>
          <p:cNvPr id="59403" name="CaixaDeTexto 11"/>
          <p:cNvSpPr txBox="1">
            <a:spLocks noChangeArrowheads="1"/>
          </p:cNvSpPr>
          <p:nvPr/>
        </p:nvSpPr>
        <p:spPr bwMode="auto">
          <a:xfrm>
            <a:off x="6600826" y="4119562"/>
            <a:ext cx="1584325" cy="64135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b="1" dirty="0">
                <a:latin typeface="Calibri" pitchFamily="34" charset="0"/>
              </a:rPr>
              <a:t>Divisão do trabalho social</a:t>
            </a:r>
          </a:p>
        </p:txBody>
      </p:sp>
      <p:sp>
        <p:nvSpPr>
          <p:cNvPr id="50189" name="CaixaDeTexto 12"/>
          <p:cNvSpPr txBox="1">
            <a:spLocks noChangeArrowheads="1"/>
          </p:cNvSpPr>
          <p:nvPr/>
        </p:nvSpPr>
        <p:spPr bwMode="auto">
          <a:xfrm>
            <a:off x="8605010" y="3903830"/>
            <a:ext cx="1728788" cy="92392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b="1" dirty="0"/>
              <a:t>Racionalismo da dominação do mundo</a:t>
            </a:r>
          </a:p>
        </p:txBody>
      </p:sp>
      <p:sp>
        <p:nvSpPr>
          <p:cNvPr id="59405" name="CaixaDeTexto 13"/>
          <p:cNvSpPr txBox="1">
            <a:spLocks noChangeArrowheads="1"/>
          </p:cNvSpPr>
          <p:nvPr/>
        </p:nvSpPr>
        <p:spPr bwMode="auto">
          <a:xfrm>
            <a:off x="4381489" y="5357826"/>
            <a:ext cx="1728787" cy="6477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b="1" dirty="0">
                <a:latin typeface="Calibri" pitchFamily="34" charset="0"/>
              </a:rPr>
              <a:t>Exploração</a:t>
            </a:r>
          </a:p>
          <a:p>
            <a:pPr algn="ctr"/>
            <a:r>
              <a:rPr lang="pt-BR" b="1" dirty="0">
                <a:latin typeface="Calibri" pitchFamily="34" charset="0"/>
              </a:rPr>
              <a:t>Alienação</a:t>
            </a:r>
          </a:p>
        </p:txBody>
      </p:sp>
      <p:sp>
        <p:nvSpPr>
          <p:cNvPr id="59406" name="CaixaDeTexto 14"/>
          <p:cNvSpPr txBox="1">
            <a:spLocks noChangeArrowheads="1"/>
          </p:cNvSpPr>
          <p:nvPr/>
        </p:nvSpPr>
        <p:spPr bwMode="auto">
          <a:xfrm>
            <a:off x="6707982" y="5392602"/>
            <a:ext cx="1439863" cy="64135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b="1" dirty="0">
                <a:latin typeface="Calibri" pitchFamily="34" charset="0"/>
              </a:rPr>
              <a:t>Anomia</a:t>
            </a:r>
          </a:p>
          <a:p>
            <a:pPr algn="ctr"/>
            <a:r>
              <a:rPr lang="pt-BR" b="1" dirty="0" err="1">
                <a:latin typeface="Calibri" pitchFamily="34" charset="0"/>
              </a:rPr>
              <a:t>egoismo</a:t>
            </a:r>
            <a:endParaRPr lang="pt-BR" b="1" dirty="0">
              <a:latin typeface="Calibri" pitchFamily="34" charset="0"/>
            </a:endParaRPr>
          </a:p>
        </p:txBody>
      </p:sp>
      <p:sp>
        <p:nvSpPr>
          <p:cNvPr id="50192" name="CaixaDeTexto 15"/>
          <p:cNvSpPr txBox="1">
            <a:spLocks noChangeArrowheads="1"/>
          </p:cNvSpPr>
          <p:nvPr/>
        </p:nvSpPr>
        <p:spPr bwMode="auto">
          <a:xfrm>
            <a:off x="8524892" y="5143512"/>
            <a:ext cx="1674796" cy="12001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b="1" dirty="0"/>
              <a:t>Perda de sentido</a:t>
            </a:r>
          </a:p>
          <a:p>
            <a:pPr algn="ctr">
              <a:defRPr/>
            </a:pPr>
            <a:r>
              <a:rPr lang="pt-BR" b="1" dirty="0"/>
              <a:t>Perda de liberdade</a:t>
            </a:r>
          </a:p>
        </p:txBody>
      </p:sp>
      <p:cxnSp>
        <p:nvCxnSpPr>
          <p:cNvPr id="58384" name="Conector reto 17"/>
          <p:cNvCxnSpPr>
            <a:cxnSpLocks noChangeShapeType="1"/>
          </p:cNvCxnSpPr>
          <p:nvPr/>
        </p:nvCxnSpPr>
        <p:spPr bwMode="auto">
          <a:xfrm>
            <a:off x="1774825" y="2997200"/>
            <a:ext cx="864235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8385" name="Conector reto 21"/>
          <p:cNvCxnSpPr>
            <a:cxnSpLocks noChangeShapeType="1"/>
          </p:cNvCxnSpPr>
          <p:nvPr/>
        </p:nvCxnSpPr>
        <p:spPr bwMode="auto">
          <a:xfrm>
            <a:off x="1774826" y="3068639"/>
            <a:ext cx="73025" cy="34559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8386" name="Conector reto 23"/>
          <p:cNvCxnSpPr>
            <a:cxnSpLocks noChangeShapeType="1"/>
          </p:cNvCxnSpPr>
          <p:nvPr/>
        </p:nvCxnSpPr>
        <p:spPr bwMode="auto">
          <a:xfrm flipH="1">
            <a:off x="10344151" y="2997201"/>
            <a:ext cx="73025" cy="35274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8387" name="Conector reto 26"/>
          <p:cNvCxnSpPr>
            <a:cxnSpLocks noChangeShapeType="1"/>
          </p:cNvCxnSpPr>
          <p:nvPr/>
        </p:nvCxnSpPr>
        <p:spPr bwMode="auto">
          <a:xfrm>
            <a:off x="1738283" y="6572273"/>
            <a:ext cx="8497887" cy="730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8388" name="Conector reto 28"/>
          <p:cNvCxnSpPr>
            <a:cxnSpLocks noChangeShapeType="1"/>
          </p:cNvCxnSpPr>
          <p:nvPr/>
        </p:nvCxnSpPr>
        <p:spPr bwMode="auto">
          <a:xfrm>
            <a:off x="1847850" y="3789363"/>
            <a:ext cx="8351838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8389" name="Conector reto 31"/>
          <p:cNvCxnSpPr>
            <a:cxnSpLocks noChangeShapeType="1"/>
          </p:cNvCxnSpPr>
          <p:nvPr/>
        </p:nvCxnSpPr>
        <p:spPr bwMode="auto">
          <a:xfrm>
            <a:off x="4079875" y="3068638"/>
            <a:ext cx="0" cy="352901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8390" name="Conector reto 34"/>
          <p:cNvCxnSpPr>
            <a:cxnSpLocks noChangeShapeType="1"/>
          </p:cNvCxnSpPr>
          <p:nvPr/>
        </p:nvCxnSpPr>
        <p:spPr bwMode="auto">
          <a:xfrm rot="5400000">
            <a:off x="4702959" y="4750603"/>
            <a:ext cx="3643338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8391" name="Conector reto 36"/>
          <p:cNvCxnSpPr>
            <a:cxnSpLocks noChangeShapeType="1"/>
          </p:cNvCxnSpPr>
          <p:nvPr/>
        </p:nvCxnSpPr>
        <p:spPr bwMode="auto">
          <a:xfrm>
            <a:off x="6527801" y="6597650"/>
            <a:ext cx="73025" cy="7143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8392" name="Conector reto 41"/>
          <p:cNvCxnSpPr>
            <a:cxnSpLocks noChangeShapeType="1"/>
          </p:cNvCxnSpPr>
          <p:nvPr/>
        </p:nvCxnSpPr>
        <p:spPr bwMode="auto">
          <a:xfrm rot="5400000">
            <a:off x="6596066" y="4714884"/>
            <a:ext cx="3571900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8393" name="Conector reto 44"/>
          <p:cNvCxnSpPr>
            <a:cxnSpLocks noChangeShapeType="1"/>
          </p:cNvCxnSpPr>
          <p:nvPr/>
        </p:nvCxnSpPr>
        <p:spPr bwMode="auto">
          <a:xfrm>
            <a:off x="1847851" y="5013325"/>
            <a:ext cx="8424863" cy="7143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" name="Conector de seta reta 2"/>
          <p:cNvCxnSpPr/>
          <p:nvPr/>
        </p:nvCxnSpPr>
        <p:spPr>
          <a:xfrm flipV="1">
            <a:off x="3662364" y="1277938"/>
            <a:ext cx="403225" cy="25241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de seta reta 4"/>
          <p:cNvCxnSpPr/>
          <p:nvPr/>
        </p:nvCxnSpPr>
        <p:spPr>
          <a:xfrm>
            <a:off x="3505200" y="2070100"/>
            <a:ext cx="431800" cy="3175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aixaDeTexto 1"/>
          <p:cNvSpPr txBox="1">
            <a:spLocks noChangeArrowheads="1"/>
          </p:cNvSpPr>
          <p:nvPr/>
        </p:nvSpPr>
        <p:spPr bwMode="auto">
          <a:xfrm>
            <a:off x="1524000" y="188913"/>
            <a:ext cx="9036050" cy="400050"/>
          </a:xfrm>
          <a:prstGeom prst="rect">
            <a:avLst/>
          </a:prstGeom>
          <a:solidFill>
            <a:schemeClr val="accent6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2000" b="1" dirty="0"/>
              <a:t>MODERNIDADE </a:t>
            </a:r>
          </a:p>
        </p:txBody>
      </p:sp>
    </p:spTree>
    <p:extLst>
      <p:ext uri="{BB962C8B-B14F-4D97-AF65-F5344CB8AC3E}">
        <p14:creationId xmlns:p14="http://schemas.microsoft.com/office/powerpoint/2010/main" val="1352745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0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0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9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9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9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9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9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9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9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9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0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0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0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0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9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9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94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9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0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0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 animBg="1"/>
      <p:bldP spid="50179" grpId="0" animBg="1"/>
      <p:bldP spid="50180" grpId="0" animBg="1"/>
      <p:bldP spid="59397" grpId="0" animBg="1"/>
      <p:bldP spid="59398" grpId="0" animBg="1"/>
      <p:bldP spid="50184" grpId="0" animBg="1"/>
      <p:bldP spid="50185" grpId="0" animBg="1"/>
      <p:bldP spid="50186" grpId="0" animBg="1"/>
      <p:bldP spid="59402" grpId="0" animBg="1"/>
      <p:bldP spid="59403" grpId="0" animBg="1"/>
      <p:bldP spid="50189" grpId="0" animBg="1"/>
      <p:bldP spid="59405" grpId="0" animBg="1"/>
      <p:bldP spid="59406" grpId="0" animBg="1"/>
      <p:bldP spid="50192" grpId="0" animBg="1"/>
      <p:bldP spid="2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>
            <a:spLocks noChangeArrowheads="1"/>
          </p:cNvSpPr>
          <p:nvPr/>
        </p:nvSpPr>
        <p:spPr bwMode="auto">
          <a:xfrm>
            <a:off x="1524000" y="260648"/>
            <a:ext cx="9036050" cy="461962"/>
          </a:xfrm>
          <a:prstGeom prst="rect">
            <a:avLst/>
          </a:prstGeom>
          <a:solidFill>
            <a:schemeClr val="accent6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2400" b="1" dirty="0"/>
              <a:t>ATUALIDADE DOS CLÁSSICOS</a:t>
            </a:r>
          </a:p>
        </p:txBody>
      </p:sp>
      <p:sp>
        <p:nvSpPr>
          <p:cNvPr id="66562" name="CaixaDeTexto 2"/>
          <p:cNvSpPr txBox="1">
            <a:spLocks noChangeArrowheads="1"/>
          </p:cNvSpPr>
          <p:nvPr/>
        </p:nvSpPr>
        <p:spPr bwMode="auto">
          <a:xfrm>
            <a:off x="2208213" y="1196976"/>
            <a:ext cx="7200900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/>
              <a:t>A leitura que cada clássico realizou da modernidade condicionou sua visão a respeito de como lidar com as contradições do mundo moderno.</a:t>
            </a:r>
          </a:p>
        </p:txBody>
      </p:sp>
      <p:sp>
        <p:nvSpPr>
          <p:cNvPr id="66563" name="CaixaDeTexto 3"/>
          <p:cNvSpPr txBox="1">
            <a:spLocks noChangeArrowheads="1"/>
          </p:cNvSpPr>
          <p:nvPr/>
        </p:nvSpPr>
        <p:spPr bwMode="auto">
          <a:xfrm>
            <a:off x="2063751" y="5686446"/>
            <a:ext cx="1152525" cy="3683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b="1">
                <a:solidFill>
                  <a:schemeClr val="bg1"/>
                </a:solidFill>
              </a:rPr>
              <a:t>MARX</a:t>
            </a:r>
          </a:p>
        </p:txBody>
      </p:sp>
      <p:sp>
        <p:nvSpPr>
          <p:cNvPr id="66564" name="CaixaDeTexto 4"/>
          <p:cNvSpPr txBox="1">
            <a:spLocks noChangeArrowheads="1"/>
          </p:cNvSpPr>
          <p:nvPr/>
        </p:nvSpPr>
        <p:spPr bwMode="auto">
          <a:xfrm>
            <a:off x="2020968" y="3928681"/>
            <a:ext cx="1511300" cy="3683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 dirty="0"/>
              <a:t>DURKHEIM</a:t>
            </a:r>
          </a:p>
        </p:txBody>
      </p:sp>
      <p:sp>
        <p:nvSpPr>
          <p:cNvPr id="66565" name="CaixaDeTexto 5"/>
          <p:cNvSpPr txBox="1">
            <a:spLocks noChangeArrowheads="1"/>
          </p:cNvSpPr>
          <p:nvPr/>
        </p:nvSpPr>
        <p:spPr bwMode="auto">
          <a:xfrm>
            <a:off x="2054235" y="4790282"/>
            <a:ext cx="1152525" cy="366713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/>
              <a:t>WEBER</a:t>
            </a:r>
          </a:p>
        </p:txBody>
      </p:sp>
      <p:sp>
        <p:nvSpPr>
          <p:cNvPr id="66566" name="CaixaDeTexto 6"/>
          <p:cNvSpPr txBox="1">
            <a:spLocks noChangeArrowheads="1"/>
          </p:cNvSpPr>
          <p:nvPr/>
        </p:nvSpPr>
        <p:spPr bwMode="auto">
          <a:xfrm>
            <a:off x="4511676" y="2997201"/>
            <a:ext cx="2449513" cy="366713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b="1" dirty="0"/>
              <a:t>Propostas politicas</a:t>
            </a:r>
          </a:p>
        </p:txBody>
      </p:sp>
      <p:sp>
        <p:nvSpPr>
          <p:cNvPr id="66567" name="CaixaDeTexto 7"/>
          <p:cNvSpPr txBox="1">
            <a:spLocks noChangeArrowheads="1"/>
          </p:cNvSpPr>
          <p:nvPr/>
        </p:nvSpPr>
        <p:spPr bwMode="auto">
          <a:xfrm>
            <a:off x="7608888" y="2765425"/>
            <a:ext cx="2351488" cy="6413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b="1"/>
              <a:t>Relação entre Sociologia e Politica</a:t>
            </a:r>
          </a:p>
        </p:txBody>
      </p:sp>
      <p:sp>
        <p:nvSpPr>
          <p:cNvPr id="66568" name="CaixaDeTexto 8"/>
          <p:cNvSpPr txBox="1">
            <a:spLocks noChangeArrowheads="1"/>
          </p:cNvSpPr>
          <p:nvPr/>
        </p:nvSpPr>
        <p:spPr bwMode="auto">
          <a:xfrm>
            <a:off x="4543500" y="5755532"/>
            <a:ext cx="2369343" cy="36671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Comunismo</a:t>
            </a:r>
          </a:p>
        </p:txBody>
      </p:sp>
      <p:sp>
        <p:nvSpPr>
          <p:cNvPr id="66569" name="CaixaDeTexto 9"/>
          <p:cNvSpPr txBox="1">
            <a:spLocks noChangeArrowheads="1"/>
          </p:cNvSpPr>
          <p:nvPr/>
        </p:nvSpPr>
        <p:spPr bwMode="auto">
          <a:xfrm>
            <a:off x="7685232" y="5798343"/>
            <a:ext cx="2275143" cy="36671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Revolução</a:t>
            </a:r>
          </a:p>
        </p:txBody>
      </p:sp>
      <p:sp>
        <p:nvSpPr>
          <p:cNvPr id="66570" name="CaixaDeTexto 10"/>
          <p:cNvSpPr txBox="1">
            <a:spLocks noChangeArrowheads="1"/>
          </p:cNvSpPr>
          <p:nvPr/>
        </p:nvSpPr>
        <p:spPr bwMode="auto">
          <a:xfrm>
            <a:off x="4511676" y="3900833"/>
            <a:ext cx="2432993" cy="3683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dirty="0"/>
              <a:t>Culto do individuo</a:t>
            </a:r>
          </a:p>
        </p:txBody>
      </p:sp>
      <p:sp>
        <p:nvSpPr>
          <p:cNvPr id="66571" name="CaixaDeTexto 11"/>
          <p:cNvSpPr txBox="1">
            <a:spLocks noChangeArrowheads="1"/>
          </p:cNvSpPr>
          <p:nvPr/>
        </p:nvSpPr>
        <p:spPr bwMode="auto">
          <a:xfrm>
            <a:off x="7710939" y="3783632"/>
            <a:ext cx="2249437" cy="64135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b="1" dirty="0"/>
              <a:t>Neutralidade/</a:t>
            </a:r>
          </a:p>
          <a:p>
            <a:r>
              <a:rPr lang="pt-BR" b="1" dirty="0"/>
              <a:t>Imparcialidade</a:t>
            </a:r>
          </a:p>
        </p:txBody>
      </p:sp>
      <p:sp>
        <p:nvSpPr>
          <p:cNvPr id="66572" name="CaixaDeTexto 12"/>
          <p:cNvSpPr txBox="1">
            <a:spLocks noChangeArrowheads="1"/>
          </p:cNvSpPr>
          <p:nvPr/>
        </p:nvSpPr>
        <p:spPr bwMode="auto">
          <a:xfrm>
            <a:off x="4511676" y="4809944"/>
            <a:ext cx="2369343" cy="369332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dirty="0"/>
              <a:t>Liderança Carismática</a:t>
            </a:r>
          </a:p>
        </p:txBody>
      </p:sp>
      <p:sp>
        <p:nvSpPr>
          <p:cNvPr id="66573" name="CaixaDeTexto 13"/>
          <p:cNvSpPr txBox="1">
            <a:spLocks noChangeArrowheads="1"/>
          </p:cNvSpPr>
          <p:nvPr/>
        </p:nvSpPr>
        <p:spPr bwMode="auto">
          <a:xfrm>
            <a:off x="7672787" y="4700066"/>
            <a:ext cx="2287588" cy="641350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b="1" dirty="0"/>
              <a:t>Neutralidade axiológica</a:t>
            </a:r>
          </a:p>
        </p:txBody>
      </p:sp>
      <p:cxnSp>
        <p:nvCxnSpPr>
          <p:cNvPr id="16" name="Conector reto 15"/>
          <p:cNvCxnSpPr/>
          <p:nvPr/>
        </p:nvCxnSpPr>
        <p:spPr>
          <a:xfrm>
            <a:off x="1631950" y="2708275"/>
            <a:ext cx="90360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to 17"/>
          <p:cNvCxnSpPr/>
          <p:nvPr/>
        </p:nvCxnSpPr>
        <p:spPr>
          <a:xfrm>
            <a:off x="1739900" y="4542828"/>
            <a:ext cx="89281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to 19"/>
          <p:cNvCxnSpPr/>
          <p:nvPr/>
        </p:nvCxnSpPr>
        <p:spPr>
          <a:xfrm>
            <a:off x="3935413" y="2765425"/>
            <a:ext cx="0" cy="3759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to 23"/>
          <p:cNvCxnSpPr/>
          <p:nvPr/>
        </p:nvCxnSpPr>
        <p:spPr>
          <a:xfrm>
            <a:off x="1631950" y="6524625"/>
            <a:ext cx="89281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to 25"/>
          <p:cNvCxnSpPr/>
          <p:nvPr/>
        </p:nvCxnSpPr>
        <p:spPr>
          <a:xfrm>
            <a:off x="1577975" y="3688403"/>
            <a:ext cx="90360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to 27"/>
          <p:cNvCxnSpPr/>
          <p:nvPr/>
        </p:nvCxnSpPr>
        <p:spPr>
          <a:xfrm>
            <a:off x="1631950" y="5421314"/>
            <a:ext cx="9036050" cy="603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to 30"/>
          <p:cNvCxnSpPr/>
          <p:nvPr/>
        </p:nvCxnSpPr>
        <p:spPr>
          <a:xfrm>
            <a:off x="7368637" y="2809731"/>
            <a:ext cx="0" cy="37148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2340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6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6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6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6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65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65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65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65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6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6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65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65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6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6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65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65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65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65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6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6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6562" grpId="0" animBg="1"/>
      <p:bldP spid="66563" grpId="0" animBg="1"/>
      <p:bldP spid="66564" grpId="0" animBg="1"/>
      <p:bldP spid="66565" grpId="0" animBg="1"/>
      <p:bldP spid="66567" grpId="0" animBg="1"/>
      <p:bldP spid="66568" grpId="0" animBg="1"/>
      <p:bldP spid="66569" grpId="0" animBg="1"/>
      <p:bldP spid="66570" grpId="0" animBg="1"/>
      <p:bldP spid="66571" grpId="0" animBg="1"/>
      <p:bldP spid="66572" grpId="0" animBg="1"/>
      <p:bldP spid="6657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195586" name="Text Box 2"/>
          <p:cNvSpPr txBox="1">
            <a:spLocks noChangeArrowheads="1"/>
          </p:cNvSpPr>
          <p:nvPr/>
        </p:nvSpPr>
        <p:spPr bwMode="auto">
          <a:xfrm>
            <a:off x="2590800" y="2514600"/>
            <a:ext cx="80772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AutoNum type="arabicPeriod"/>
            </a:pPr>
            <a:r>
              <a:rPr lang="pt-BR" altLang="pt-BR" sz="2400" b="1">
                <a:latin typeface="Arial" panose="020B0604020202020204" pitchFamily="34" charset="0"/>
                <a:cs typeface="Times New Roman" panose="02020603050405020304" pitchFamily="18" charset="0"/>
              </a:rPr>
              <a:t>a abordagem do conflito, 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AutoNum type="arabicPeriod"/>
            </a:pPr>
            <a:r>
              <a:rPr lang="pt-BR" altLang="pt-BR" sz="2400" b="1">
                <a:latin typeface="Arial" panose="020B0604020202020204" pitchFamily="34" charset="0"/>
                <a:cs typeface="Times New Roman" panose="02020603050405020304" pitchFamily="18" charset="0"/>
              </a:rPr>
              <a:t>o funcionalismo  e 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AutoNum type="arabicPeriod"/>
            </a:pPr>
            <a:r>
              <a:rPr lang="pt-BR" altLang="pt-BR" sz="2400" b="1">
                <a:latin typeface="Arial" panose="020B0604020202020204" pitchFamily="34" charset="0"/>
                <a:cs typeface="Times New Roman" panose="02020603050405020304" pitchFamily="18" charset="0"/>
              </a:rPr>
              <a:t>o interacionismo simbólico</a:t>
            </a:r>
            <a:endParaRPr lang="pt-BR" altLang="pt-BR" sz="2400">
              <a:latin typeface="Arial" panose="020B0604020202020204" pitchFamily="34" charset="0"/>
            </a:endParaRPr>
          </a:p>
        </p:txBody>
      </p:sp>
      <p:sp>
        <p:nvSpPr>
          <p:cNvPr id="195587" name="Rectangle 3"/>
          <p:cNvSpPr>
            <a:spLocks noChangeArrowheads="1"/>
          </p:cNvSpPr>
          <p:nvPr/>
        </p:nvSpPr>
        <p:spPr bwMode="auto">
          <a:xfrm>
            <a:off x="2286000" y="685801"/>
            <a:ext cx="8382000" cy="830997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r>
              <a:rPr lang="pt-BR" altLang="pt-BR" sz="2400" b="1">
                <a:solidFill>
                  <a:schemeClr val="bg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Três das mais importantes e recentes perspectivas teóricas</a:t>
            </a:r>
          </a:p>
        </p:txBody>
      </p:sp>
      <p:sp>
        <p:nvSpPr>
          <p:cNvPr id="195588" name="Rectangle 4"/>
          <p:cNvSpPr>
            <a:spLocks noChangeArrowheads="1"/>
          </p:cNvSpPr>
          <p:nvPr/>
        </p:nvSpPr>
        <p:spPr bwMode="auto">
          <a:xfrm>
            <a:off x="2681289" y="4876800"/>
            <a:ext cx="7654925" cy="457200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r>
              <a:rPr lang="pt-BR" altLang="pt-BR" sz="2400" b="1">
                <a:solidFill>
                  <a:schemeClr val="bg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têm conexões diretas com Marx, Durkheim e Weber</a:t>
            </a:r>
          </a:p>
        </p:txBody>
      </p:sp>
    </p:spTree>
    <p:extLst>
      <p:ext uri="{BB962C8B-B14F-4D97-AF65-F5344CB8AC3E}">
        <p14:creationId xmlns:p14="http://schemas.microsoft.com/office/powerpoint/2010/main" val="3455172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5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5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55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55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55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55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55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55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95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586" grpId="0" build="p" autoUpdateAnimBg="0"/>
      <p:bldP spid="195587" grpId="0" animBg="1" autoUpdateAnimBg="0"/>
      <p:bldP spid="195588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52227" name="Text Box 2"/>
          <p:cNvSpPr txBox="1">
            <a:spLocks noChangeArrowheads="1"/>
          </p:cNvSpPr>
          <p:nvPr/>
        </p:nvSpPr>
        <p:spPr bwMode="auto">
          <a:xfrm>
            <a:off x="1905000" y="902369"/>
            <a:ext cx="8077200" cy="526297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dirty="0">
                <a:latin typeface="Arial" panose="020B0604020202020204" pitchFamily="34" charset="0"/>
                <a:cs typeface="Times New Roman" panose="02020603050405020304" pitchFamily="18" charset="0"/>
              </a:rPr>
              <a:t>Pode-se dizer que as três vertentes: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pt-BR" altLang="pt-BR" sz="2400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dirty="0">
                <a:latin typeface="Arial" panose="020B0604020202020204" pitchFamily="34" charset="0"/>
                <a:cs typeface="Times New Roman" panose="02020603050405020304" pitchFamily="18" charset="0"/>
              </a:rPr>
              <a:t>a </a:t>
            </a:r>
            <a:r>
              <a:rPr lang="pt-BR" altLang="pt-BR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marxista</a:t>
            </a:r>
            <a:r>
              <a:rPr lang="pt-BR" altLang="pt-BR" sz="2400" dirty="0">
                <a:latin typeface="Arial" panose="020B0604020202020204" pitchFamily="34" charset="0"/>
                <a:cs typeface="Times New Roman" panose="02020603050405020304" pitchFamily="18" charset="0"/>
              </a:rPr>
              <a:t> (ou histórico-cultural)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dirty="0">
                <a:latin typeface="Arial" panose="020B0604020202020204" pitchFamily="34" charset="0"/>
                <a:cs typeface="Times New Roman" panose="02020603050405020304" pitchFamily="18" charset="0"/>
              </a:rPr>
              <a:t>a </a:t>
            </a:r>
            <a:r>
              <a:rPr lang="pt-BR" altLang="pt-BR" sz="2400" b="1" dirty="0" err="1">
                <a:latin typeface="Arial" panose="020B0604020202020204" pitchFamily="34" charset="0"/>
                <a:cs typeface="Times New Roman" panose="02020603050405020304" pitchFamily="18" charset="0"/>
              </a:rPr>
              <a:t>durkheimiana</a:t>
            </a:r>
            <a:r>
              <a:rPr lang="pt-BR" altLang="pt-BR" sz="2400" dirty="0">
                <a:latin typeface="Arial" panose="020B0604020202020204" pitchFamily="34" charset="0"/>
                <a:cs typeface="Times New Roman" panose="02020603050405020304" pitchFamily="18" charset="0"/>
              </a:rPr>
              <a:t> (ou funcionalista) 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dirty="0">
                <a:latin typeface="Arial" panose="020B0604020202020204" pitchFamily="34" charset="0"/>
                <a:cs typeface="Times New Roman" panose="02020603050405020304" pitchFamily="18" charset="0"/>
              </a:rPr>
              <a:t>a </a:t>
            </a:r>
            <a:r>
              <a:rPr lang="pt-BR" altLang="pt-BR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weberiana</a:t>
            </a:r>
            <a:r>
              <a:rPr lang="pt-BR" altLang="pt-BR" sz="2400" dirty="0">
                <a:latin typeface="Arial" panose="020B0604020202020204" pitchFamily="34" charset="0"/>
                <a:cs typeface="Times New Roman" panose="02020603050405020304" pitchFamily="18" charset="0"/>
              </a:rPr>
              <a:t> (ou compreensiva) 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pt-BR" altLang="pt-BR" sz="2400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dirty="0">
                <a:latin typeface="Arial" panose="020B0604020202020204" pitchFamily="34" charset="0"/>
                <a:cs typeface="Times New Roman" panose="02020603050405020304" pitchFamily="18" charset="0"/>
              </a:rPr>
              <a:t>vão inspirar outros pensadores que, refletindo sobre a realidade em que viveram, mesclando-se ou não contribuições de diferentes linhas teóricas, demonstraram a possibilidade de responder aos desafios do homem contemporâneo. </a:t>
            </a:r>
          </a:p>
        </p:txBody>
      </p:sp>
    </p:spTree>
    <p:extLst>
      <p:ext uri="{BB962C8B-B14F-4D97-AF65-F5344CB8AC3E}">
        <p14:creationId xmlns:p14="http://schemas.microsoft.com/office/powerpoint/2010/main" val="870701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193538" name="Text Box 2"/>
          <p:cNvSpPr txBox="1">
            <a:spLocks noChangeArrowheads="1"/>
          </p:cNvSpPr>
          <p:nvPr/>
        </p:nvSpPr>
        <p:spPr bwMode="auto">
          <a:xfrm>
            <a:off x="2362200" y="2286001"/>
            <a:ext cx="8077200" cy="372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  <a:buClrTx/>
              <a:buSzTx/>
              <a:buFontTx/>
              <a:buAutoNum type="arabicPeriod"/>
            </a:pPr>
            <a:r>
              <a:rPr lang="pt-BR" altLang="pt-BR" sz="2800">
                <a:latin typeface="Arial" panose="020B0604020202020204" pitchFamily="34" charset="0"/>
                <a:cs typeface="Times New Roman" panose="02020603050405020304" pitchFamily="18" charset="0"/>
              </a:rPr>
              <a:t>Para </a:t>
            </a:r>
            <a:r>
              <a:rPr lang="pt-BR" altLang="pt-BR" sz="2800" b="1">
                <a:latin typeface="Arial" panose="020B0604020202020204" pitchFamily="34" charset="0"/>
                <a:cs typeface="Times New Roman" panose="02020603050405020304" pitchFamily="18" charset="0"/>
              </a:rPr>
              <a:t>Marx,</a:t>
            </a:r>
            <a:r>
              <a:rPr lang="pt-BR" altLang="pt-BR" sz="2800">
                <a:latin typeface="Arial" panose="020B0604020202020204" pitchFamily="34" charset="0"/>
                <a:cs typeface="Times New Roman" panose="02020603050405020304" pitchFamily="18" charset="0"/>
              </a:rPr>
              <a:t> a preocupação é o conjunto dos indivíduos inseridos nas classes sociais. </a:t>
            </a:r>
          </a:p>
          <a:p>
            <a:pPr algn="just" eaLnBrk="1" hangingPunct="1">
              <a:spcBef>
                <a:spcPct val="50000"/>
              </a:spcBef>
              <a:buClrTx/>
              <a:buSzTx/>
              <a:buFontTx/>
              <a:buAutoNum type="arabicPeriod"/>
            </a:pPr>
            <a:r>
              <a:rPr lang="pt-BR" altLang="pt-BR" sz="2800">
                <a:latin typeface="Arial" panose="020B0604020202020204" pitchFamily="34" charset="0"/>
                <a:cs typeface="Times New Roman" panose="02020603050405020304" pitchFamily="18" charset="0"/>
              </a:rPr>
              <a:t>Para </a:t>
            </a:r>
            <a:r>
              <a:rPr lang="pt-BR" altLang="pt-BR" sz="2800" b="1">
                <a:latin typeface="Arial" panose="020B0604020202020204" pitchFamily="34" charset="0"/>
                <a:cs typeface="Times New Roman" panose="02020603050405020304" pitchFamily="18" charset="0"/>
              </a:rPr>
              <a:t>Durkheim</a:t>
            </a:r>
            <a:r>
              <a:rPr lang="pt-BR" altLang="pt-BR" sz="2800">
                <a:latin typeface="Arial" panose="020B0604020202020204" pitchFamily="34" charset="0"/>
                <a:cs typeface="Times New Roman" panose="02020603050405020304" pitchFamily="18" charset="0"/>
              </a:rPr>
              <a:t>, a sociedade é tudo e o individuo deve ser submetido ao que é geral. </a:t>
            </a:r>
          </a:p>
          <a:p>
            <a:pPr algn="just" eaLnBrk="1" hangingPunct="1">
              <a:spcBef>
                <a:spcPct val="50000"/>
              </a:spcBef>
              <a:buClrTx/>
              <a:buSzTx/>
              <a:buFontTx/>
              <a:buAutoNum type="arabicPeriod"/>
            </a:pPr>
            <a:r>
              <a:rPr lang="pt-BR" altLang="pt-BR" sz="2800">
                <a:latin typeface="Arial" panose="020B0604020202020204" pitchFamily="34" charset="0"/>
                <a:cs typeface="Times New Roman" panose="02020603050405020304" pitchFamily="18" charset="0"/>
              </a:rPr>
              <a:t>Para </a:t>
            </a:r>
            <a:r>
              <a:rPr lang="pt-BR" altLang="pt-BR" sz="2800" b="1">
                <a:latin typeface="Arial" panose="020B0604020202020204" pitchFamily="34" charset="0"/>
                <a:cs typeface="Times New Roman" panose="02020603050405020304" pitchFamily="18" charset="0"/>
              </a:rPr>
              <a:t>Weber,</a:t>
            </a:r>
            <a:r>
              <a:rPr lang="pt-BR" altLang="pt-BR" sz="2800">
                <a:latin typeface="Arial" panose="020B0604020202020204" pitchFamily="34" charset="0"/>
                <a:cs typeface="Times New Roman" panose="02020603050405020304" pitchFamily="18" charset="0"/>
              </a:rPr>
              <a:t> o individuo e sua ação é o elemento constitutivo das ações sociais.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AutoNum type="arabicPeriod"/>
            </a:pPr>
            <a:endParaRPr lang="pt-BR" altLang="pt-BR" sz="2800">
              <a:latin typeface="Arial" panose="020B0604020202020204" pitchFamily="34" charset="0"/>
            </a:endParaRPr>
          </a:p>
        </p:txBody>
      </p:sp>
      <p:sp>
        <p:nvSpPr>
          <p:cNvPr id="193539" name="Text Box 3"/>
          <p:cNvSpPr txBox="1">
            <a:spLocks noChangeArrowheads="1"/>
          </p:cNvSpPr>
          <p:nvPr/>
        </p:nvSpPr>
        <p:spPr bwMode="auto">
          <a:xfrm>
            <a:off x="2209800" y="381001"/>
            <a:ext cx="8458200" cy="830997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>
                <a:solidFill>
                  <a:schemeClr val="bg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Percebe-se que são três modos diferentes de se posicionar diante da mesma questão:</a:t>
            </a:r>
            <a:endParaRPr lang="pt-BR" altLang="pt-BR" sz="24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8715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3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3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935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935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935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538" grpId="0" build="p" autoUpdateAnimBg="0"/>
      <p:bldP spid="193539" grpId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191490" name="Text Box 2"/>
          <p:cNvSpPr txBox="1">
            <a:spLocks noChangeArrowheads="1"/>
          </p:cNvSpPr>
          <p:nvPr/>
        </p:nvSpPr>
        <p:spPr bwMode="auto">
          <a:xfrm>
            <a:off x="4008438" y="836614"/>
            <a:ext cx="6038850" cy="19208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000" b="1">
                <a:latin typeface="Arial" panose="020B0604020202020204" pitchFamily="34" charset="0"/>
                <a:cs typeface="Times New Roman" panose="02020603050405020304" pitchFamily="18" charset="0"/>
              </a:rPr>
              <a:t>Karl Marx (1818-1883), embora não tenha nenhuma preocupação em definir uma ciência específica para estudar a sociedade, procurou entender a sociedade capitalista a partir de seus princípios constitutivos e de seu desenvolvimento</a:t>
            </a:r>
            <a:r>
              <a:rPr lang="pt-BR" altLang="pt-BR" sz="2000" b="1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191491" name="Text Box 3"/>
          <p:cNvSpPr txBox="1">
            <a:spLocks noChangeArrowheads="1"/>
          </p:cNvSpPr>
          <p:nvPr/>
        </p:nvSpPr>
        <p:spPr bwMode="auto">
          <a:xfrm>
            <a:off x="4079875" y="3213101"/>
            <a:ext cx="6038850" cy="13112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000" b="1">
                <a:latin typeface="Arial" panose="020B0604020202020204" pitchFamily="34" charset="0"/>
                <a:cs typeface="Times New Roman" panose="02020603050405020304" pitchFamily="18" charset="0"/>
              </a:rPr>
              <a:t>Emile Durkheim (1858-1917) procurou insistentemente definir o caráter científico da Sociologia, dedicando-se a delimitar e a investigar um grande número de temas. </a:t>
            </a:r>
          </a:p>
        </p:txBody>
      </p:sp>
      <p:sp>
        <p:nvSpPr>
          <p:cNvPr id="191492" name="Text Box 4"/>
          <p:cNvSpPr txBox="1">
            <a:spLocks noChangeArrowheads="1"/>
          </p:cNvSpPr>
          <p:nvPr/>
        </p:nvSpPr>
        <p:spPr bwMode="auto">
          <a:xfrm>
            <a:off x="4151314" y="4868864"/>
            <a:ext cx="5894387" cy="16160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000" b="1">
                <a:latin typeface="Arial" panose="020B0604020202020204" pitchFamily="34" charset="0"/>
                <a:cs typeface="Times New Roman" panose="02020603050405020304" pitchFamily="18" charset="0"/>
              </a:rPr>
              <a:t>Já Max Weber (1864-1920) elaborou o seu pensamento num momento específico do desenvolvimento capitalista da Alemanha, buscando analisar o seu processo burocratizado e racionalista.</a:t>
            </a:r>
            <a:endParaRPr lang="pt-BR" altLang="pt-BR" sz="2000" b="1">
              <a:latin typeface="Arial" panose="020B0604020202020204" pitchFamily="34" charset="0"/>
            </a:endParaRPr>
          </a:p>
        </p:txBody>
      </p:sp>
      <p:pic>
        <p:nvPicPr>
          <p:cNvPr id="191493" name="Picture 5" descr="marx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89" y="765175"/>
            <a:ext cx="1279525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1494" name="Picture 6" descr="Durkheim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213" y="2492375"/>
            <a:ext cx="1179512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1495" name="Picture 7" descr="250px-Max_Weber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651" y="4581525"/>
            <a:ext cx="1177925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0598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91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91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91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91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91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91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490" grpId="0" animBg="1"/>
      <p:bldP spid="191491" grpId="0" animBg="1"/>
      <p:bldP spid="19149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CaixaDeTexto 1"/>
          <p:cNvSpPr txBox="1">
            <a:spLocks noChangeArrowheads="1"/>
          </p:cNvSpPr>
          <p:nvPr/>
        </p:nvSpPr>
        <p:spPr bwMode="auto">
          <a:xfrm>
            <a:off x="4122023" y="2702768"/>
            <a:ext cx="1783903" cy="156966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sz="2400" b="1" dirty="0">
                <a:latin typeface="Calibri" pitchFamily="34" charset="0"/>
              </a:rPr>
              <a:t>O principio da integração social</a:t>
            </a:r>
          </a:p>
        </p:txBody>
      </p:sp>
      <p:sp>
        <p:nvSpPr>
          <p:cNvPr id="33794" name="CaixaDeTexto 5"/>
          <p:cNvSpPr txBox="1">
            <a:spLocks noChangeArrowheads="1"/>
          </p:cNvSpPr>
          <p:nvPr/>
        </p:nvSpPr>
        <p:spPr bwMode="auto">
          <a:xfrm>
            <a:off x="4179850" y="5131189"/>
            <a:ext cx="1871786" cy="1200329"/>
          </a:xfrm>
          <a:prstGeom prst="rect">
            <a:avLst/>
          </a:prstGeom>
          <a:solidFill>
            <a:srgbClr val="DCDC3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sz="2400" b="1">
                <a:latin typeface="Calibri" pitchFamily="34" charset="0"/>
              </a:rPr>
              <a:t>O principio da coesão social</a:t>
            </a:r>
          </a:p>
        </p:txBody>
      </p:sp>
      <p:sp>
        <p:nvSpPr>
          <p:cNvPr id="33795" name="CaixaDeTexto 6"/>
          <p:cNvSpPr txBox="1">
            <a:spLocks noChangeArrowheads="1"/>
          </p:cNvSpPr>
          <p:nvPr/>
        </p:nvSpPr>
        <p:spPr bwMode="auto">
          <a:xfrm>
            <a:off x="3946415" y="1166565"/>
            <a:ext cx="1959511" cy="830997"/>
          </a:xfrm>
          <a:prstGeom prst="rect">
            <a:avLst/>
          </a:prstGeom>
          <a:solidFill>
            <a:srgbClr val="FF0000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sz="2400" b="1" dirty="0">
                <a:latin typeface="Calibri" pitchFamily="34" charset="0"/>
              </a:rPr>
              <a:t>O principio da contradição </a:t>
            </a:r>
          </a:p>
        </p:txBody>
      </p:sp>
      <p:pic>
        <p:nvPicPr>
          <p:cNvPr id="8" name="Picture 5" descr="marx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53450" y="712234"/>
            <a:ext cx="1501052" cy="1735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7" name="CaixaDeTexto 10"/>
          <p:cNvSpPr txBox="1">
            <a:spLocks noChangeArrowheads="1"/>
          </p:cNvSpPr>
          <p:nvPr/>
        </p:nvSpPr>
        <p:spPr bwMode="auto">
          <a:xfrm>
            <a:off x="6458710" y="3164433"/>
            <a:ext cx="1296144" cy="646331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latin typeface="Calibri" pitchFamily="34" charset="0"/>
              </a:rPr>
              <a:t>coesão e </a:t>
            </a:r>
            <a:r>
              <a:rPr lang="pt-BR" b="1" dirty="0" err="1">
                <a:latin typeface="Calibri" pitchFamily="34" charset="0"/>
              </a:rPr>
              <a:t>equilibrio</a:t>
            </a:r>
            <a:endParaRPr lang="pt-BR" b="1" dirty="0">
              <a:latin typeface="Calibri" pitchFamily="34" charset="0"/>
            </a:endParaRPr>
          </a:p>
        </p:txBody>
      </p:sp>
      <p:sp>
        <p:nvSpPr>
          <p:cNvPr id="33798" name="CaixaDeTexto 12"/>
          <p:cNvSpPr txBox="1">
            <a:spLocks noChangeArrowheads="1"/>
          </p:cNvSpPr>
          <p:nvPr/>
        </p:nvSpPr>
        <p:spPr bwMode="auto">
          <a:xfrm>
            <a:off x="6428992" y="5408187"/>
            <a:ext cx="1376053" cy="646331"/>
          </a:xfrm>
          <a:prstGeom prst="rect">
            <a:avLst/>
          </a:prstGeom>
          <a:solidFill>
            <a:srgbClr val="DCDC3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latin typeface="Calibri" pitchFamily="34" charset="0"/>
              </a:rPr>
              <a:t>Interesses e dominação</a:t>
            </a:r>
          </a:p>
        </p:txBody>
      </p:sp>
      <p:sp>
        <p:nvSpPr>
          <p:cNvPr id="33799" name="CaixaDeTexto 13"/>
          <p:cNvSpPr txBox="1">
            <a:spLocks noChangeArrowheads="1"/>
          </p:cNvSpPr>
          <p:nvPr/>
        </p:nvSpPr>
        <p:spPr bwMode="auto">
          <a:xfrm>
            <a:off x="6382168" y="1349025"/>
            <a:ext cx="1715197" cy="646331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latin typeface="Calibri" pitchFamily="34" charset="0"/>
              </a:rPr>
              <a:t>Conflito e transformação</a:t>
            </a:r>
          </a:p>
        </p:txBody>
      </p:sp>
      <p:pic>
        <p:nvPicPr>
          <p:cNvPr id="33800" name="Picture 2" descr="http://t0.gstatic.com/images?q=tbn:ANd9GcRZgymzzdWNmgyn5keaYzEk4vKax1SqaJI5r_s5OdDlYJ3nOsl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32872" y="2636913"/>
            <a:ext cx="1512888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1" name="Picture 4" descr="http://t2.gstatic.com/images?q=tbn:ANd9GcTf89_JELbQVdG2ly3UV7w1NwOae3edDSwMpTZD82N-ZKQ49aBX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1971" y="4725144"/>
            <a:ext cx="166052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aixaDeTexto 1"/>
          <p:cNvSpPr txBox="1"/>
          <p:nvPr/>
        </p:nvSpPr>
        <p:spPr>
          <a:xfrm>
            <a:off x="8507388" y="1259507"/>
            <a:ext cx="21606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buscou explicar a dinâmica das economia capitalista e as causas da pobreza e da desigualdade social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8328249" y="3124443"/>
            <a:ext cx="21606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reconheceu na sociedade um conjunto de fenômenos que se manifestam de maneira coercitiva : OS FATOS SOCIAIS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8328249" y="5336304"/>
            <a:ext cx="21606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Tentou explicar a emergência do capitalismo e as consequências das formas modernas de organização burocrática</a:t>
            </a:r>
          </a:p>
        </p:txBody>
      </p:sp>
    </p:spTree>
    <p:extLst>
      <p:ext uri="{BB962C8B-B14F-4D97-AF65-F5344CB8AC3E}">
        <p14:creationId xmlns:p14="http://schemas.microsoft.com/office/powerpoint/2010/main" val="2055692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7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7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3" grpId="0" animBg="1"/>
      <p:bldP spid="33794" grpId="0" animBg="1"/>
      <p:bldP spid="33795" grpId="0" animBg="1"/>
      <p:bldP spid="33797" grpId="0" animBg="1"/>
      <p:bldP spid="33798" grpId="0" animBg="1"/>
      <p:bldP spid="3379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197634" name="Text Box 2"/>
          <p:cNvSpPr txBox="1">
            <a:spLocks noChangeArrowheads="1"/>
          </p:cNvSpPr>
          <p:nvPr/>
        </p:nvSpPr>
        <p:spPr bwMode="auto">
          <a:xfrm>
            <a:off x="4656138" y="404814"/>
            <a:ext cx="5688012" cy="1311275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000" b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Marx : serve de inspiração a muitos autores modernos dedicados a interpretar as configurações e os movimentos da sociedade global, baseados no principio da contradição.</a:t>
            </a:r>
            <a:endParaRPr lang="pt-BR" altLang="pt-BR" sz="2000" b="1">
              <a:solidFill>
                <a:schemeClr val="bg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97635" name="Text Box 3"/>
          <p:cNvSpPr txBox="1">
            <a:spLocks noChangeArrowheads="1"/>
          </p:cNvSpPr>
          <p:nvPr/>
        </p:nvSpPr>
        <p:spPr bwMode="auto">
          <a:xfrm>
            <a:off x="4475164" y="2492376"/>
            <a:ext cx="6192837" cy="161607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Durkheim : está presente no estruturalismo e na teoria sistêmica, pois autores modernos redescobrem o principio da causação funcional com o qual nasceram e desenvolveram os funcionalismo e os neo-funcionalismos.</a:t>
            </a:r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4511675" y="4797426"/>
            <a:ext cx="5905500" cy="13112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Weber : torna-se presente na medida em que multiplicam os estudos sobre a mundialização e a racionalização do mundo, a ocidentalização de outras sociedades, tribos, nações e nacionalidades.</a:t>
            </a:r>
            <a:endParaRPr lang="pt-BR" altLang="pt-BR" sz="2000" b="1">
              <a:latin typeface="Times New Roman" panose="02020603050405020304" pitchFamily="18" charset="0"/>
            </a:endParaRPr>
          </a:p>
        </p:txBody>
      </p:sp>
      <p:pic>
        <p:nvPicPr>
          <p:cNvPr id="197637" name="Picture 5" descr="marx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4" y="0"/>
            <a:ext cx="1684337" cy="220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7638" name="Picture 6" descr="weber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3" y="4437064"/>
            <a:ext cx="1655762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7639" name="Picture 7" descr="durkheim[1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1" y="2276475"/>
            <a:ext cx="1584325" cy="208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7862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97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97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97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97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97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97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7634" grpId="0" animBg="1"/>
      <p:bldP spid="197635" grpId="0" animBg="1"/>
      <p:bldP spid="19763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CaixaDeTexto 1"/>
          <p:cNvSpPr txBox="1">
            <a:spLocks noChangeArrowheads="1"/>
          </p:cNvSpPr>
          <p:nvPr/>
        </p:nvSpPr>
        <p:spPr bwMode="auto">
          <a:xfrm>
            <a:off x="1992313" y="1541463"/>
            <a:ext cx="1439862" cy="366712"/>
          </a:xfrm>
          <a:prstGeom prst="rect">
            <a:avLst/>
          </a:prstGeom>
          <a:solidFill>
            <a:schemeClr val="accent6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b="1" dirty="0">
                <a:latin typeface="Calibri" pitchFamily="34" charset="0"/>
              </a:rPr>
              <a:t>Clássicos</a:t>
            </a:r>
          </a:p>
        </p:txBody>
      </p:sp>
      <p:sp>
        <p:nvSpPr>
          <p:cNvPr id="50179" name="CaixaDeTexto 2"/>
          <p:cNvSpPr txBox="1">
            <a:spLocks noChangeArrowheads="1"/>
          </p:cNvSpPr>
          <p:nvPr/>
        </p:nvSpPr>
        <p:spPr bwMode="auto">
          <a:xfrm>
            <a:off x="4260851" y="976313"/>
            <a:ext cx="4824413" cy="641350"/>
          </a:xfrm>
          <a:prstGeom prst="rect">
            <a:avLst/>
          </a:prstGeom>
          <a:solidFill>
            <a:schemeClr val="accent6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b="1" dirty="0">
                <a:latin typeface="Calibri" pitchFamily="34" charset="0"/>
              </a:rPr>
              <a:t>Quais os elementos  </a:t>
            </a:r>
            <a:r>
              <a:rPr lang="pt-BR" b="1" dirty="0" err="1">
                <a:latin typeface="Calibri" pitchFamily="34" charset="0"/>
              </a:rPr>
              <a:t>caracteristicos</a:t>
            </a:r>
            <a:r>
              <a:rPr lang="pt-BR" b="1" dirty="0">
                <a:latin typeface="Calibri" pitchFamily="34" charset="0"/>
              </a:rPr>
              <a:t> da sociedade moderna?</a:t>
            </a:r>
          </a:p>
        </p:txBody>
      </p:sp>
      <p:sp>
        <p:nvSpPr>
          <p:cNvPr id="50180" name="CaixaDeTexto 3"/>
          <p:cNvSpPr txBox="1">
            <a:spLocks noChangeArrowheads="1"/>
          </p:cNvSpPr>
          <p:nvPr/>
        </p:nvSpPr>
        <p:spPr bwMode="auto">
          <a:xfrm>
            <a:off x="4295776" y="2203451"/>
            <a:ext cx="4824413" cy="366713"/>
          </a:xfrm>
          <a:prstGeom prst="rect">
            <a:avLst/>
          </a:prstGeom>
          <a:solidFill>
            <a:schemeClr val="accent6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b="1" dirty="0">
                <a:latin typeface="Calibri" pitchFamily="34" charset="0"/>
              </a:rPr>
              <a:t>Quais seus problemas e desafios fundamentais?</a:t>
            </a:r>
          </a:p>
        </p:txBody>
      </p:sp>
      <p:sp>
        <p:nvSpPr>
          <p:cNvPr id="50181" name="CaixaDeTexto 4"/>
          <p:cNvSpPr txBox="1">
            <a:spLocks noChangeArrowheads="1"/>
          </p:cNvSpPr>
          <p:nvPr/>
        </p:nvSpPr>
        <p:spPr bwMode="auto">
          <a:xfrm>
            <a:off x="2135189" y="3213100"/>
            <a:ext cx="1800225" cy="36988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dirty="0">
                <a:solidFill>
                  <a:schemeClr val="bg1"/>
                </a:solidFill>
              </a:rPr>
              <a:t>MODERNIDADE</a:t>
            </a:r>
          </a:p>
        </p:txBody>
      </p:sp>
      <p:sp>
        <p:nvSpPr>
          <p:cNvPr id="59397" name="CaixaDeTexto 5"/>
          <p:cNvSpPr txBox="1">
            <a:spLocks noChangeArrowheads="1"/>
          </p:cNvSpPr>
          <p:nvPr/>
        </p:nvSpPr>
        <p:spPr bwMode="auto">
          <a:xfrm>
            <a:off x="4524365" y="3214686"/>
            <a:ext cx="1296987" cy="369888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b="1" dirty="0">
                <a:latin typeface="Calibri" pitchFamily="34" charset="0"/>
              </a:rPr>
              <a:t>MARX</a:t>
            </a:r>
          </a:p>
        </p:txBody>
      </p:sp>
      <p:sp>
        <p:nvSpPr>
          <p:cNvPr id="59398" name="CaixaDeTexto 6"/>
          <p:cNvSpPr txBox="1">
            <a:spLocks noChangeArrowheads="1"/>
          </p:cNvSpPr>
          <p:nvPr/>
        </p:nvSpPr>
        <p:spPr bwMode="auto">
          <a:xfrm>
            <a:off x="6667504" y="3286125"/>
            <a:ext cx="1511300" cy="366713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 dirty="0">
                <a:solidFill>
                  <a:schemeClr val="bg1"/>
                </a:solidFill>
                <a:latin typeface="Calibri" pitchFamily="34" charset="0"/>
              </a:rPr>
              <a:t>DURKHEIM</a:t>
            </a:r>
          </a:p>
        </p:txBody>
      </p:sp>
      <p:sp>
        <p:nvSpPr>
          <p:cNvPr id="50184" name="CaixaDeTexto 7"/>
          <p:cNvSpPr txBox="1">
            <a:spLocks noChangeArrowheads="1"/>
          </p:cNvSpPr>
          <p:nvPr/>
        </p:nvSpPr>
        <p:spPr bwMode="auto">
          <a:xfrm>
            <a:off x="8596330" y="3214686"/>
            <a:ext cx="1296988" cy="369888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b="1" dirty="0"/>
              <a:t>WEBER</a:t>
            </a:r>
          </a:p>
        </p:txBody>
      </p:sp>
      <p:sp>
        <p:nvSpPr>
          <p:cNvPr id="50185" name="CaixaDeTexto 8"/>
          <p:cNvSpPr txBox="1">
            <a:spLocks noChangeArrowheads="1"/>
          </p:cNvSpPr>
          <p:nvPr/>
        </p:nvSpPr>
        <p:spPr bwMode="auto">
          <a:xfrm>
            <a:off x="1992313" y="4022207"/>
            <a:ext cx="1943100" cy="6477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pt-BR" dirty="0"/>
              <a:t>Características</a:t>
            </a:r>
          </a:p>
          <a:p>
            <a:pPr algn="ctr">
              <a:defRPr/>
            </a:pPr>
            <a:r>
              <a:rPr lang="pt-BR" dirty="0"/>
              <a:t>essenciais</a:t>
            </a:r>
          </a:p>
        </p:txBody>
      </p:sp>
      <p:sp>
        <p:nvSpPr>
          <p:cNvPr id="50186" name="CaixaDeTexto 9"/>
          <p:cNvSpPr txBox="1">
            <a:spLocks noChangeArrowheads="1"/>
          </p:cNvSpPr>
          <p:nvPr/>
        </p:nvSpPr>
        <p:spPr bwMode="auto">
          <a:xfrm>
            <a:off x="1992314" y="5367338"/>
            <a:ext cx="1944687" cy="64611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pt-BR" dirty="0"/>
              <a:t>Problemas-</a:t>
            </a:r>
          </a:p>
          <a:p>
            <a:pPr algn="ctr">
              <a:defRPr/>
            </a:pPr>
            <a:r>
              <a:rPr lang="pt-BR" dirty="0"/>
              <a:t>Desafios</a:t>
            </a:r>
          </a:p>
        </p:txBody>
      </p:sp>
      <p:sp>
        <p:nvSpPr>
          <p:cNvPr id="59402" name="CaixaDeTexto 10"/>
          <p:cNvSpPr txBox="1">
            <a:spLocks noChangeArrowheads="1"/>
          </p:cNvSpPr>
          <p:nvPr/>
        </p:nvSpPr>
        <p:spPr bwMode="auto">
          <a:xfrm>
            <a:off x="4381488" y="3929067"/>
            <a:ext cx="1585912" cy="92392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b="1" dirty="0">
                <a:latin typeface="Calibri" pitchFamily="34" charset="0"/>
              </a:rPr>
              <a:t>Modo de produção</a:t>
            </a:r>
          </a:p>
          <a:p>
            <a:pPr algn="ctr"/>
            <a:r>
              <a:rPr lang="pt-BR" b="1" dirty="0">
                <a:latin typeface="Calibri" pitchFamily="34" charset="0"/>
              </a:rPr>
              <a:t>capitalista</a:t>
            </a:r>
          </a:p>
        </p:txBody>
      </p:sp>
      <p:sp>
        <p:nvSpPr>
          <p:cNvPr id="59403" name="CaixaDeTexto 11"/>
          <p:cNvSpPr txBox="1">
            <a:spLocks noChangeArrowheads="1"/>
          </p:cNvSpPr>
          <p:nvPr/>
        </p:nvSpPr>
        <p:spPr bwMode="auto">
          <a:xfrm>
            <a:off x="6600826" y="4119562"/>
            <a:ext cx="1584325" cy="64135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Calibri" pitchFamily="34" charset="0"/>
              </a:rPr>
              <a:t>Divisão do trabalho social</a:t>
            </a:r>
          </a:p>
        </p:txBody>
      </p:sp>
      <p:sp>
        <p:nvSpPr>
          <p:cNvPr id="50189" name="CaixaDeTexto 12"/>
          <p:cNvSpPr txBox="1">
            <a:spLocks noChangeArrowheads="1"/>
          </p:cNvSpPr>
          <p:nvPr/>
        </p:nvSpPr>
        <p:spPr bwMode="auto">
          <a:xfrm>
            <a:off x="8524892" y="3929067"/>
            <a:ext cx="1728788" cy="923925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b="1" dirty="0"/>
              <a:t>Racionalismo da dominação do mundo</a:t>
            </a:r>
          </a:p>
        </p:txBody>
      </p:sp>
      <p:sp>
        <p:nvSpPr>
          <p:cNvPr id="59405" name="CaixaDeTexto 13"/>
          <p:cNvSpPr txBox="1">
            <a:spLocks noChangeArrowheads="1"/>
          </p:cNvSpPr>
          <p:nvPr/>
        </p:nvSpPr>
        <p:spPr bwMode="auto">
          <a:xfrm>
            <a:off x="4381489" y="5357826"/>
            <a:ext cx="1728787" cy="6477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b="1" dirty="0">
                <a:latin typeface="Calibri" pitchFamily="34" charset="0"/>
              </a:rPr>
              <a:t>Exploração</a:t>
            </a:r>
          </a:p>
          <a:p>
            <a:pPr algn="ctr"/>
            <a:r>
              <a:rPr lang="pt-BR" b="1" dirty="0">
                <a:latin typeface="Calibri" pitchFamily="34" charset="0"/>
              </a:rPr>
              <a:t>Alienação</a:t>
            </a:r>
          </a:p>
        </p:txBody>
      </p:sp>
      <p:sp>
        <p:nvSpPr>
          <p:cNvPr id="59406" name="CaixaDeTexto 14"/>
          <p:cNvSpPr txBox="1">
            <a:spLocks noChangeArrowheads="1"/>
          </p:cNvSpPr>
          <p:nvPr/>
        </p:nvSpPr>
        <p:spPr bwMode="auto">
          <a:xfrm>
            <a:off x="6707982" y="5392602"/>
            <a:ext cx="1439863" cy="64135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Calibri" pitchFamily="34" charset="0"/>
              </a:rPr>
              <a:t>Anomia</a:t>
            </a:r>
          </a:p>
          <a:p>
            <a:pPr algn="ctr"/>
            <a:r>
              <a:rPr lang="pt-BR" b="1" dirty="0" err="1">
                <a:solidFill>
                  <a:schemeClr val="bg1"/>
                </a:solidFill>
                <a:latin typeface="Calibri" pitchFamily="34" charset="0"/>
              </a:rPr>
              <a:t>egoismo</a:t>
            </a:r>
            <a:endParaRPr lang="pt-B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0192" name="CaixaDeTexto 15"/>
          <p:cNvSpPr txBox="1">
            <a:spLocks noChangeArrowheads="1"/>
          </p:cNvSpPr>
          <p:nvPr/>
        </p:nvSpPr>
        <p:spPr bwMode="auto">
          <a:xfrm>
            <a:off x="8524892" y="5143512"/>
            <a:ext cx="1674796" cy="12001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b="1" dirty="0"/>
              <a:t>Perda de sentido</a:t>
            </a:r>
          </a:p>
          <a:p>
            <a:pPr algn="ctr">
              <a:defRPr/>
            </a:pPr>
            <a:r>
              <a:rPr lang="pt-BR" b="1" dirty="0"/>
              <a:t>Perda de liberdade</a:t>
            </a:r>
          </a:p>
        </p:txBody>
      </p:sp>
      <p:cxnSp>
        <p:nvCxnSpPr>
          <p:cNvPr id="58384" name="Conector reto 17"/>
          <p:cNvCxnSpPr>
            <a:cxnSpLocks noChangeShapeType="1"/>
          </p:cNvCxnSpPr>
          <p:nvPr/>
        </p:nvCxnSpPr>
        <p:spPr bwMode="auto">
          <a:xfrm>
            <a:off x="1774825" y="2997200"/>
            <a:ext cx="864235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8385" name="Conector reto 21"/>
          <p:cNvCxnSpPr>
            <a:cxnSpLocks noChangeShapeType="1"/>
          </p:cNvCxnSpPr>
          <p:nvPr/>
        </p:nvCxnSpPr>
        <p:spPr bwMode="auto">
          <a:xfrm>
            <a:off x="1774826" y="3068639"/>
            <a:ext cx="73025" cy="34559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8386" name="Conector reto 23"/>
          <p:cNvCxnSpPr>
            <a:cxnSpLocks noChangeShapeType="1"/>
          </p:cNvCxnSpPr>
          <p:nvPr/>
        </p:nvCxnSpPr>
        <p:spPr bwMode="auto">
          <a:xfrm flipH="1">
            <a:off x="10344151" y="2997201"/>
            <a:ext cx="73025" cy="35274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8387" name="Conector reto 26"/>
          <p:cNvCxnSpPr>
            <a:cxnSpLocks noChangeShapeType="1"/>
          </p:cNvCxnSpPr>
          <p:nvPr/>
        </p:nvCxnSpPr>
        <p:spPr bwMode="auto">
          <a:xfrm>
            <a:off x="1738283" y="6572273"/>
            <a:ext cx="8497887" cy="730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8388" name="Conector reto 28"/>
          <p:cNvCxnSpPr>
            <a:cxnSpLocks noChangeShapeType="1"/>
          </p:cNvCxnSpPr>
          <p:nvPr/>
        </p:nvCxnSpPr>
        <p:spPr bwMode="auto">
          <a:xfrm>
            <a:off x="1847850" y="3789363"/>
            <a:ext cx="8351838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8389" name="Conector reto 31"/>
          <p:cNvCxnSpPr>
            <a:cxnSpLocks noChangeShapeType="1"/>
          </p:cNvCxnSpPr>
          <p:nvPr/>
        </p:nvCxnSpPr>
        <p:spPr bwMode="auto">
          <a:xfrm>
            <a:off x="4079875" y="3068638"/>
            <a:ext cx="0" cy="352901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8390" name="Conector reto 34"/>
          <p:cNvCxnSpPr>
            <a:cxnSpLocks noChangeShapeType="1"/>
          </p:cNvCxnSpPr>
          <p:nvPr/>
        </p:nvCxnSpPr>
        <p:spPr bwMode="auto">
          <a:xfrm rot="5400000">
            <a:off x="4702959" y="4750603"/>
            <a:ext cx="3643338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8391" name="Conector reto 36"/>
          <p:cNvCxnSpPr>
            <a:cxnSpLocks noChangeShapeType="1"/>
          </p:cNvCxnSpPr>
          <p:nvPr/>
        </p:nvCxnSpPr>
        <p:spPr bwMode="auto">
          <a:xfrm>
            <a:off x="6527801" y="6597650"/>
            <a:ext cx="73025" cy="7143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8392" name="Conector reto 41"/>
          <p:cNvCxnSpPr>
            <a:cxnSpLocks noChangeShapeType="1"/>
          </p:cNvCxnSpPr>
          <p:nvPr/>
        </p:nvCxnSpPr>
        <p:spPr bwMode="auto">
          <a:xfrm rot="5400000">
            <a:off x="6596066" y="4714884"/>
            <a:ext cx="3571900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8393" name="Conector reto 44"/>
          <p:cNvCxnSpPr>
            <a:cxnSpLocks noChangeShapeType="1"/>
          </p:cNvCxnSpPr>
          <p:nvPr/>
        </p:nvCxnSpPr>
        <p:spPr bwMode="auto">
          <a:xfrm>
            <a:off x="1847851" y="5013325"/>
            <a:ext cx="8424863" cy="7143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" name="Conector de seta reta 2"/>
          <p:cNvCxnSpPr/>
          <p:nvPr/>
        </p:nvCxnSpPr>
        <p:spPr>
          <a:xfrm flipV="1">
            <a:off x="3662364" y="1277938"/>
            <a:ext cx="403225" cy="25241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de seta reta 4"/>
          <p:cNvCxnSpPr/>
          <p:nvPr/>
        </p:nvCxnSpPr>
        <p:spPr>
          <a:xfrm>
            <a:off x="3505200" y="2070100"/>
            <a:ext cx="431800" cy="3175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aixaDeTexto 1"/>
          <p:cNvSpPr txBox="1">
            <a:spLocks noChangeArrowheads="1"/>
          </p:cNvSpPr>
          <p:nvPr/>
        </p:nvSpPr>
        <p:spPr bwMode="auto">
          <a:xfrm>
            <a:off x="1524000" y="188913"/>
            <a:ext cx="9036050" cy="400050"/>
          </a:xfrm>
          <a:prstGeom prst="rect">
            <a:avLst/>
          </a:prstGeom>
          <a:solidFill>
            <a:schemeClr val="accent6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2000" b="1" dirty="0"/>
              <a:t>MODERNIDADE </a:t>
            </a:r>
          </a:p>
        </p:txBody>
      </p:sp>
      <p:sp>
        <p:nvSpPr>
          <p:cNvPr id="30" name="CaixaDeTexto 7"/>
          <p:cNvSpPr txBox="1">
            <a:spLocks noChangeArrowheads="1"/>
          </p:cNvSpPr>
          <p:nvPr/>
        </p:nvSpPr>
        <p:spPr bwMode="auto">
          <a:xfrm>
            <a:off x="8583601" y="3289852"/>
            <a:ext cx="1296988" cy="3698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b="1" dirty="0"/>
              <a:t>WEBER</a:t>
            </a:r>
          </a:p>
        </p:txBody>
      </p:sp>
      <p:sp>
        <p:nvSpPr>
          <p:cNvPr id="31" name="CaixaDeTexto 12"/>
          <p:cNvSpPr txBox="1">
            <a:spLocks noChangeArrowheads="1"/>
          </p:cNvSpPr>
          <p:nvPr/>
        </p:nvSpPr>
        <p:spPr bwMode="auto">
          <a:xfrm>
            <a:off x="8524892" y="4030652"/>
            <a:ext cx="1728788" cy="92392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pt-BR" b="1" dirty="0"/>
              <a:t>Racionalismo da dominação do mundo</a:t>
            </a:r>
          </a:p>
        </p:txBody>
      </p:sp>
    </p:spTree>
    <p:extLst>
      <p:ext uri="{BB962C8B-B14F-4D97-AF65-F5344CB8AC3E}">
        <p14:creationId xmlns:p14="http://schemas.microsoft.com/office/powerpoint/2010/main" val="959187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0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0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0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0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9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9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9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9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9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9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9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9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9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9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94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9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0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0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 animBg="1"/>
      <p:bldP spid="50179" grpId="0" animBg="1"/>
      <p:bldP spid="50180" grpId="0" animBg="1"/>
      <p:bldP spid="50181" grpId="0" animBg="1"/>
      <p:bldP spid="59397" grpId="0" animBg="1"/>
      <p:bldP spid="59398" grpId="0" animBg="1"/>
      <p:bldP spid="50185" grpId="0" animBg="1"/>
      <p:bldP spid="50186" grpId="0" animBg="1"/>
      <p:bldP spid="59402" grpId="0" animBg="1"/>
      <p:bldP spid="59403" grpId="0" animBg="1"/>
      <p:bldP spid="59405" grpId="0" animBg="1"/>
      <p:bldP spid="59406" grpId="0" animBg="1"/>
      <p:bldP spid="50192" grpId="0" animBg="1"/>
      <p:bldP spid="29" grpId="0" animBg="1"/>
      <p:bldP spid="30" grpId="0" animBg="1"/>
      <p:bldP spid="3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to 2"/>
          <p:cNvCxnSpPr/>
          <p:nvPr/>
        </p:nvCxnSpPr>
        <p:spPr>
          <a:xfrm flipV="1">
            <a:off x="1604144" y="1768282"/>
            <a:ext cx="9001000" cy="183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6"/>
          <p:cNvCxnSpPr/>
          <p:nvPr/>
        </p:nvCxnSpPr>
        <p:spPr>
          <a:xfrm flipH="1">
            <a:off x="2857932" y="1877429"/>
            <a:ext cx="36004" cy="34483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1541127" y="3248980"/>
            <a:ext cx="9064017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1524001" y="3861048"/>
            <a:ext cx="90640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/>
          <p:cNvCxnSpPr/>
          <p:nvPr/>
        </p:nvCxnSpPr>
        <p:spPr>
          <a:xfrm>
            <a:off x="1459605" y="4422426"/>
            <a:ext cx="9128413" cy="836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/>
          <p:cNvCxnSpPr/>
          <p:nvPr/>
        </p:nvCxnSpPr>
        <p:spPr>
          <a:xfrm flipV="1">
            <a:off x="1615212" y="5284037"/>
            <a:ext cx="8963981" cy="785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to 18"/>
          <p:cNvCxnSpPr/>
          <p:nvPr/>
        </p:nvCxnSpPr>
        <p:spPr>
          <a:xfrm>
            <a:off x="2826627" y="2698032"/>
            <a:ext cx="79203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ixaDeTexto 20"/>
          <p:cNvSpPr txBox="1"/>
          <p:nvPr/>
        </p:nvSpPr>
        <p:spPr>
          <a:xfrm>
            <a:off x="1631505" y="3382455"/>
            <a:ext cx="110640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Marx</a:t>
            </a:r>
          </a:p>
        </p:txBody>
      </p:sp>
      <p:sp>
        <p:nvSpPr>
          <p:cNvPr id="22" name="CaixaDeTexto 21"/>
          <p:cNvSpPr txBox="1"/>
          <p:nvPr/>
        </p:nvSpPr>
        <p:spPr>
          <a:xfrm>
            <a:off x="1524000" y="3933056"/>
            <a:ext cx="1331640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b="1" dirty="0"/>
              <a:t>Durkheim</a:t>
            </a:r>
          </a:p>
        </p:txBody>
      </p:sp>
      <p:sp>
        <p:nvSpPr>
          <p:cNvPr id="23" name="CaixaDeTexto 22"/>
          <p:cNvSpPr txBox="1"/>
          <p:nvPr/>
        </p:nvSpPr>
        <p:spPr>
          <a:xfrm>
            <a:off x="1572502" y="4828682"/>
            <a:ext cx="980591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b="1" dirty="0"/>
              <a:t>Weber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3071664" y="2050222"/>
            <a:ext cx="1725135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Idade Antiga</a:t>
            </a:r>
          </a:p>
          <a:p>
            <a:r>
              <a:rPr lang="pt-BR" dirty="0"/>
              <a:t>e Media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5231904" y="2105134"/>
            <a:ext cx="0" cy="32095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to 28"/>
          <p:cNvCxnSpPr/>
          <p:nvPr/>
        </p:nvCxnSpPr>
        <p:spPr>
          <a:xfrm>
            <a:off x="7680176" y="2082537"/>
            <a:ext cx="0" cy="31963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aixaDeTexto 29"/>
          <p:cNvSpPr txBox="1"/>
          <p:nvPr/>
        </p:nvSpPr>
        <p:spPr>
          <a:xfrm>
            <a:off x="5385354" y="2188720"/>
            <a:ext cx="1934783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Idade Moderna</a:t>
            </a:r>
          </a:p>
        </p:txBody>
      </p:sp>
      <p:sp>
        <p:nvSpPr>
          <p:cNvPr id="31" name="CaixaDeTexto 30"/>
          <p:cNvSpPr txBox="1"/>
          <p:nvPr/>
        </p:nvSpPr>
        <p:spPr>
          <a:xfrm>
            <a:off x="7752184" y="2132856"/>
            <a:ext cx="2592288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Idade Contemporânea</a:t>
            </a:r>
          </a:p>
        </p:txBody>
      </p:sp>
      <p:sp>
        <p:nvSpPr>
          <p:cNvPr id="33" name="CaixaDeTexto 32"/>
          <p:cNvSpPr txBox="1"/>
          <p:nvPr/>
        </p:nvSpPr>
        <p:spPr>
          <a:xfrm>
            <a:off x="3114312" y="2804592"/>
            <a:ext cx="1712843" cy="2769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200" dirty="0"/>
              <a:t>Soc. Tradicional</a:t>
            </a:r>
          </a:p>
        </p:txBody>
      </p:sp>
      <p:sp>
        <p:nvSpPr>
          <p:cNvPr id="34" name="CaixaDeTexto 33"/>
          <p:cNvSpPr txBox="1"/>
          <p:nvPr/>
        </p:nvSpPr>
        <p:spPr>
          <a:xfrm>
            <a:off x="5426072" y="2839114"/>
            <a:ext cx="1934783" cy="27699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chemeClr val="bg1"/>
                </a:solidFill>
              </a:rPr>
              <a:t>Mudança Social</a:t>
            </a:r>
          </a:p>
        </p:txBody>
      </p:sp>
      <p:sp>
        <p:nvSpPr>
          <p:cNvPr id="35" name="CaixaDeTexto 34"/>
          <p:cNvSpPr txBox="1"/>
          <p:nvPr/>
        </p:nvSpPr>
        <p:spPr>
          <a:xfrm>
            <a:off x="7796792" y="2767818"/>
            <a:ext cx="2551098" cy="276999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>
                <a:solidFill>
                  <a:schemeClr val="bg1"/>
                </a:solidFill>
              </a:rPr>
              <a:t>Modernidade</a:t>
            </a:r>
          </a:p>
        </p:txBody>
      </p:sp>
      <p:sp>
        <p:nvSpPr>
          <p:cNvPr id="36" name="CaixaDeTexto 35"/>
          <p:cNvSpPr txBox="1"/>
          <p:nvPr/>
        </p:nvSpPr>
        <p:spPr>
          <a:xfrm>
            <a:off x="2996599" y="3265299"/>
            <a:ext cx="1800200" cy="52322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pt-BR" sz="1400" b="1" dirty="0">
                <a:solidFill>
                  <a:schemeClr val="bg1"/>
                </a:solidFill>
              </a:rPr>
              <a:t>Modo de produção antigo e feudal</a:t>
            </a:r>
          </a:p>
        </p:txBody>
      </p:sp>
      <p:sp>
        <p:nvSpPr>
          <p:cNvPr id="37" name="CaixaDeTexto 36"/>
          <p:cNvSpPr txBox="1"/>
          <p:nvPr/>
        </p:nvSpPr>
        <p:spPr>
          <a:xfrm>
            <a:off x="5385352" y="3402143"/>
            <a:ext cx="2016224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pt-BR" sz="1400" b="1" dirty="0">
                <a:solidFill>
                  <a:schemeClr val="bg1"/>
                </a:solidFill>
              </a:rPr>
              <a:t>Revolução Industrial</a:t>
            </a:r>
          </a:p>
        </p:txBody>
      </p:sp>
      <p:sp>
        <p:nvSpPr>
          <p:cNvPr id="38" name="CaixaDeTexto 37"/>
          <p:cNvSpPr txBox="1"/>
          <p:nvPr/>
        </p:nvSpPr>
        <p:spPr>
          <a:xfrm>
            <a:off x="7772779" y="3400865"/>
            <a:ext cx="2551098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</a:rPr>
              <a:t>Modo de produção capitalista</a:t>
            </a:r>
          </a:p>
        </p:txBody>
      </p:sp>
      <p:sp>
        <p:nvSpPr>
          <p:cNvPr id="39" name="CaixaDeTexto 38"/>
          <p:cNvSpPr txBox="1"/>
          <p:nvPr/>
        </p:nvSpPr>
        <p:spPr>
          <a:xfrm>
            <a:off x="2996599" y="3879410"/>
            <a:ext cx="1787908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400" dirty="0"/>
              <a:t>Solidariedade mecânica</a:t>
            </a:r>
          </a:p>
        </p:txBody>
      </p:sp>
      <p:sp>
        <p:nvSpPr>
          <p:cNvPr id="40" name="CaixaDeTexto 39"/>
          <p:cNvSpPr txBox="1"/>
          <p:nvPr/>
        </p:nvSpPr>
        <p:spPr>
          <a:xfrm>
            <a:off x="5385352" y="3913892"/>
            <a:ext cx="2016224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Divisão do trabalho social</a:t>
            </a:r>
          </a:p>
        </p:txBody>
      </p:sp>
      <p:sp>
        <p:nvSpPr>
          <p:cNvPr id="41" name="CaixaDeTexto 40"/>
          <p:cNvSpPr txBox="1"/>
          <p:nvPr/>
        </p:nvSpPr>
        <p:spPr>
          <a:xfrm>
            <a:off x="7799908" y="3928175"/>
            <a:ext cx="2551099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Solidariedade</a:t>
            </a:r>
          </a:p>
          <a:p>
            <a:pPr algn="ctr"/>
            <a:r>
              <a:rPr lang="pt-BR" sz="1400" dirty="0"/>
              <a:t>orgânica</a:t>
            </a:r>
          </a:p>
        </p:txBody>
      </p:sp>
      <p:sp>
        <p:nvSpPr>
          <p:cNvPr id="42" name="CaixaDeTexto 41"/>
          <p:cNvSpPr txBox="1"/>
          <p:nvPr/>
        </p:nvSpPr>
        <p:spPr>
          <a:xfrm>
            <a:off x="3012984" y="4573715"/>
            <a:ext cx="1800200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/>
              <a:t>Sociedades teocêntricas</a:t>
            </a:r>
          </a:p>
        </p:txBody>
      </p:sp>
      <p:sp>
        <p:nvSpPr>
          <p:cNvPr id="43" name="CaixaDeTexto 42"/>
          <p:cNvSpPr txBox="1"/>
          <p:nvPr/>
        </p:nvSpPr>
        <p:spPr>
          <a:xfrm>
            <a:off x="5423372" y="4632542"/>
            <a:ext cx="2016224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b="1" dirty="0"/>
              <a:t>Racionalização</a:t>
            </a:r>
          </a:p>
          <a:p>
            <a:r>
              <a:rPr lang="pt-BR" b="1" dirty="0"/>
              <a:t>(</a:t>
            </a:r>
            <a:r>
              <a:rPr lang="pt-BR" sz="1400" b="1" dirty="0"/>
              <a:t>Desencantamento</a:t>
            </a:r>
            <a:r>
              <a:rPr lang="pt-BR" b="1" dirty="0"/>
              <a:t>)</a:t>
            </a:r>
          </a:p>
        </p:txBody>
      </p:sp>
      <p:sp>
        <p:nvSpPr>
          <p:cNvPr id="44" name="CaixaDeTexto 43"/>
          <p:cNvSpPr txBox="1"/>
          <p:nvPr/>
        </p:nvSpPr>
        <p:spPr>
          <a:xfrm>
            <a:off x="7799909" y="4737888"/>
            <a:ext cx="2551098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/>
              <a:t>Sociedade secularizada</a:t>
            </a:r>
          </a:p>
        </p:txBody>
      </p:sp>
      <p:sp>
        <p:nvSpPr>
          <p:cNvPr id="45" name="CaixaDeTexto 44"/>
          <p:cNvSpPr txBox="1"/>
          <p:nvPr/>
        </p:nvSpPr>
        <p:spPr>
          <a:xfrm>
            <a:off x="2244934" y="498233"/>
            <a:ext cx="6670463" cy="646331"/>
          </a:xfrm>
          <a:prstGeom prst="rect">
            <a:avLst/>
          </a:prstGeom>
          <a:solidFill>
            <a:srgbClr val="FCD8D4"/>
          </a:solidFill>
        </p:spPr>
        <p:txBody>
          <a:bodyPr wrap="square" rtlCol="0">
            <a:spAutoFit/>
          </a:bodyPr>
          <a:lstStyle/>
          <a:p>
            <a:r>
              <a:rPr lang="pt-BR" b="1" dirty="0"/>
              <a:t>Marx, Durkheim e Weber foram os principais autores a responder as perguntas que assolavam os homens dos séculos XIX e XX</a:t>
            </a:r>
          </a:p>
        </p:txBody>
      </p:sp>
      <p:cxnSp>
        <p:nvCxnSpPr>
          <p:cNvPr id="4" name="Conector reto 3"/>
          <p:cNvCxnSpPr/>
          <p:nvPr/>
        </p:nvCxnSpPr>
        <p:spPr>
          <a:xfrm flipH="1">
            <a:off x="1521708" y="1850640"/>
            <a:ext cx="93032" cy="32931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>
            <a:off x="10578097" y="1871119"/>
            <a:ext cx="9921" cy="32036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01720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4"/>
          <p:cNvSpPr txBox="1">
            <a:spLocks noChangeArrowheads="1"/>
          </p:cNvSpPr>
          <p:nvPr/>
        </p:nvSpPr>
        <p:spPr bwMode="auto">
          <a:xfrm>
            <a:off x="1676400" y="228600"/>
            <a:ext cx="8915400" cy="4572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pt-BR" altLang="pt-BR" sz="2400" b="1" dirty="0">
                <a:solidFill>
                  <a:schemeClr val="bg1"/>
                </a:solidFill>
                <a:latin typeface="Arial" charset="0"/>
              </a:rPr>
              <a:t>PERSPECTIVAS SOCIOLÓGICAS</a:t>
            </a:r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1558455" y="2469742"/>
            <a:ext cx="1512168" cy="64633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pt-BR" altLang="pt-BR" sz="1800" b="1" u="sng">
                <a:latin typeface="Arial" charset="0"/>
                <a:cs typeface="Times New Roman" pitchFamily="18" charset="0"/>
              </a:rPr>
              <a:t>Macro-sociologia:</a:t>
            </a:r>
          </a:p>
        </p:txBody>
      </p:sp>
      <p:sp>
        <p:nvSpPr>
          <p:cNvPr id="70662" name="Rectangle 6"/>
          <p:cNvSpPr>
            <a:spLocks noChangeArrowheads="1"/>
          </p:cNvSpPr>
          <p:nvPr/>
        </p:nvSpPr>
        <p:spPr bwMode="auto">
          <a:xfrm>
            <a:off x="4167213" y="1326843"/>
            <a:ext cx="2451447" cy="280076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600" b="1" dirty="0">
                <a:latin typeface="Arial" charset="0"/>
                <a:cs typeface="Arial" charset="0"/>
              </a:rPr>
              <a:t>examina a sociedade como um todo, ou seja, como um complexo sistema social.</a:t>
            </a:r>
          </a:p>
          <a:p>
            <a:pPr algn="just">
              <a:spcBef>
                <a:spcPct val="0"/>
              </a:spcBef>
              <a:buNone/>
            </a:pPr>
            <a:r>
              <a:rPr lang="pt-BR" alt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Analisa os sistema sociais de grande escala, como o sistema político ou econômico</a:t>
            </a:r>
            <a:endParaRPr lang="pt-BR" altLang="pt-BR" sz="1600" b="1" dirty="0"/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pt-BR" altLang="pt-BR" sz="1600" b="1" dirty="0"/>
          </a:p>
        </p:txBody>
      </p:sp>
      <p:sp>
        <p:nvSpPr>
          <p:cNvPr id="70663" name="Rectangle 7"/>
          <p:cNvSpPr>
            <a:spLocks noChangeArrowheads="1"/>
          </p:cNvSpPr>
          <p:nvPr/>
        </p:nvSpPr>
        <p:spPr bwMode="auto">
          <a:xfrm>
            <a:off x="1558455" y="5234394"/>
            <a:ext cx="1641152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pt-BR" altLang="pt-BR" sz="1800" b="1" u="sng" dirty="0" err="1">
                <a:latin typeface="Arial" charset="0"/>
                <a:cs typeface="Times New Roman" pitchFamily="18" charset="0"/>
              </a:rPr>
              <a:t>Micro-sociologia</a:t>
            </a:r>
            <a:r>
              <a:rPr lang="pt-BR" altLang="pt-BR" sz="1800" b="1" dirty="0">
                <a:latin typeface="Arial" charset="0"/>
                <a:cs typeface="Times New Roman" pitchFamily="18" charset="0"/>
              </a:rPr>
              <a:t>:</a:t>
            </a:r>
          </a:p>
        </p:txBody>
      </p:sp>
      <p:sp>
        <p:nvSpPr>
          <p:cNvPr id="70664" name="Rectangle 8"/>
          <p:cNvSpPr>
            <a:spLocks noChangeArrowheads="1"/>
          </p:cNvSpPr>
          <p:nvPr/>
        </p:nvSpPr>
        <p:spPr bwMode="auto">
          <a:xfrm>
            <a:off x="4167213" y="4552264"/>
            <a:ext cx="2498625" cy="230832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600" b="1" dirty="0">
                <a:latin typeface="Arial" charset="0"/>
                <a:cs typeface="Times New Roman" pitchFamily="18" charset="0"/>
              </a:rPr>
              <a:t>examina a interação entre os indivíduos e entre os pequenos grupos.</a:t>
            </a:r>
            <a:r>
              <a:rPr lang="pt-BR" altLang="pt-BR" sz="1600" b="1" dirty="0">
                <a:latin typeface="Arial" charset="0"/>
                <a:cs typeface="Arial" charset="0"/>
              </a:rPr>
              <a:t> </a:t>
            </a:r>
          </a:p>
          <a:p>
            <a:pPr algn="just">
              <a:spcBef>
                <a:spcPct val="0"/>
              </a:spcBef>
              <a:buNone/>
            </a:pPr>
            <a:r>
              <a:rPr lang="pt-BR" altLang="pt-BR" sz="1600" b="1" dirty="0">
                <a:latin typeface="Arial" panose="020B0604020202020204" pitchFamily="34" charset="0"/>
                <a:cs typeface="Times New Roman" panose="02020603050405020304" pitchFamily="18" charset="0"/>
              </a:rPr>
              <a:t>Estuda o comportamento cotidiano em situações de interações sociais</a:t>
            </a:r>
            <a:r>
              <a:rPr lang="pt-BR" alt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</p:txBody>
      </p:sp>
      <p:sp>
        <p:nvSpPr>
          <p:cNvPr id="70666" name="AutoShape 10"/>
          <p:cNvSpPr>
            <a:spLocks noChangeArrowheads="1"/>
          </p:cNvSpPr>
          <p:nvPr/>
        </p:nvSpPr>
        <p:spPr bwMode="auto">
          <a:xfrm>
            <a:off x="3225040" y="2396907"/>
            <a:ext cx="366960" cy="733663"/>
          </a:xfrm>
          <a:prstGeom prst="rightArrow">
            <a:avLst>
              <a:gd name="adj1" fmla="val 50000"/>
              <a:gd name="adj2" fmla="val 295652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pt-BR" altLang="pt-BR" sz="1800">
              <a:latin typeface="Arial" charset="0"/>
            </a:endParaRPr>
          </a:p>
        </p:txBody>
      </p:sp>
      <p:sp>
        <p:nvSpPr>
          <p:cNvPr id="70667" name="AutoShape 11"/>
          <p:cNvSpPr>
            <a:spLocks noChangeArrowheads="1"/>
          </p:cNvSpPr>
          <p:nvPr/>
        </p:nvSpPr>
        <p:spPr bwMode="auto">
          <a:xfrm>
            <a:off x="4784725" y="4633001"/>
            <a:ext cx="366960" cy="733663"/>
          </a:xfrm>
          <a:prstGeom prst="rightArrow">
            <a:avLst>
              <a:gd name="adj1" fmla="val 50000"/>
              <a:gd name="adj2" fmla="val 302780"/>
            </a:avLst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pt-BR" altLang="pt-BR" sz="1800">
              <a:latin typeface="Arial" charset="0"/>
            </a:endParaRPr>
          </a:p>
        </p:txBody>
      </p:sp>
      <p:sp>
        <p:nvSpPr>
          <p:cNvPr id="9" name="AutoShape 10"/>
          <p:cNvSpPr>
            <a:spLocks noChangeArrowheads="1"/>
          </p:cNvSpPr>
          <p:nvPr/>
        </p:nvSpPr>
        <p:spPr bwMode="auto">
          <a:xfrm>
            <a:off x="3225040" y="5227240"/>
            <a:ext cx="366960" cy="733663"/>
          </a:xfrm>
          <a:prstGeom prst="rightArrow">
            <a:avLst>
              <a:gd name="adj1" fmla="val 50000"/>
              <a:gd name="adj2" fmla="val 295652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pt-BR" altLang="pt-BR" sz="1800">
              <a:latin typeface="Arial" charset="0"/>
            </a:endParaRPr>
          </a:p>
        </p:txBody>
      </p:sp>
      <p:pic>
        <p:nvPicPr>
          <p:cNvPr id="10" name="Picture 3" descr="Durkhei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731" y="2451428"/>
            <a:ext cx="1337997" cy="1682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 descr="Mar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5971" y="685801"/>
            <a:ext cx="1254384" cy="164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 descr="Web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033537" y="5229200"/>
            <a:ext cx="1254384" cy="1512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7011286" y="2900279"/>
            <a:ext cx="1656184" cy="78483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pt-BR" altLang="pt-BR" sz="1800" b="1" u="sng" dirty="0">
                <a:latin typeface="Arial" charset="0"/>
                <a:cs typeface="Times New Roman" pitchFamily="18" charset="0"/>
              </a:rPr>
              <a:t>Abordagem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pt-BR" altLang="pt-BR" sz="1800" b="1" u="sng" dirty="0">
                <a:latin typeface="Arial" charset="0"/>
                <a:cs typeface="Times New Roman" pitchFamily="18" charset="0"/>
              </a:rPr>
              <a:t>Funcionalista</a:t>
            </a:r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6950439" y="1287127"/>
            <a:ext cx="1676709" cy="78483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pt-BR" altLang="pt-BR" sz="1800" b="1" u="sng" dirty="0" smtClean="0">
                <a:latin typeface="Arial" charset="0"/>
                <a:cs typeface="Times New Roman" pitchFamily="18" charset="0"/>
              </a:rPr>
              <a:t>Abordagem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pt-BR" altLang="pt-BR" sz="1800" b="1" u="sng" dirty="0" smtClean="0">
                <a:latin typeface="Arial" charset="0"/>
                <a:cs typeface="Times New Roman" pitchFamily="18" charset="0"/>
              </a:rPr>
              <a:t>Dialética</a:t>
            </a:r>
            <a:endParaRPr lang="pt-BR" altLang="pt-BR" sz="1800" b="1" u="sng" dirty="0">
              <a:latin typeface="Arial" charset="0"/>
              <a:cs typeface="Times New Roman" pitchFamily="18" charset="0"/>
            </a:endParaRP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7011286" y="5517233"/>
            <a:ext cx="1728192" cy="64633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pt-BR" altLang="pt-BR" sz="1800" b="1" u="sng" dirty="0">
                <a:latin typeface="Arial" charset="0"/>
                <a:cs typeface="Times New Roman" pitchFamily="18" charset="0"/>
              </a:rPr>
              <a:t>Abordagem Interacionista</a:t>
            </a:r>
          </a:p>
        </p:txBody>
      </p:sp>
    </p:spTree>
    <p:extLst>
      <p:ext uri="{BB962C8B-B14F-4D97-AF65-F5344CB8AC3E}">
        <p14:creationId xmlns:p14="http://schemas.microsoft.com/office/powerpoint/2010/main" val="2690180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0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0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70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70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70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70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70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1" grpId="0" animBg="1"/>
      <p:bldP spid="70662" grpId="0" animBg="1"/>
      <p:bldP spid="70663" grpId="0" animBg="1"/>
      <p:bldP spid="70664" grpId="0" animBg="1"/>
      <p:bldP spid="70666" grpId="0" animBg="1"/>
      <p:bldP spid="70667" grpId="0" animBg="1"/>
      <p:bldP spid="9" grpId="0" animBg="1"/>
      <p:bldP spid="13" grpId="0" animBg="1"/>
      <p:bldP spid="14" grpId="0" animBg="1"/>
      <p:bldP spid="1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7030598" y="6581002"/>
            <a:ext cx="36374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Fonte: Witt, Jon, Sociologia, Porto Alegre:AMGH, 2016C</a:t>
            </a:r>
          </a:p>
        </p:txBody>
      </p:sp>
      <p:sp>
        <p:nvSpPr>
          <p:cNvPr id="5" name="Elipse 4"/>
          <p:cNvSpPr/>
          <p:nvPr/>
        </p:nvSpPr>
        <p:spPr>
          <a:xfrm rot="5400000" flipH="1">
            <a:off x="3001010" y="2574731"/>
            <a:ext cx="3960440" cy="3888432"/>
          </a:xfrm>
          <a:prstGeom prst="ellipse">
            <a:avLst/>
          </a:prstGeom>
          <a:solidFill>
            <a:srgbClr val="FF0000">
              <a:alpha val="18039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lipse 5"/>
          <p:cNvSpPr/>
          <p:nvPr/>
        </p:nvSpPr>
        <p:spPr>
          <a:xfrm rot="5400000" flipH="1">
            <a:off x="5282914" y="2672916"/>
            <a:ext cx="3960440" cy="3888432"/>
          </a:xfrm>
          <a:prstGeom prst="ellipse">
            <a:avLst/>
          </a:prstGeom>
          <a:solidFill>
            <a:srgbClr val="00B0F0">
              <a:alpha val="18039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lipse 6"/>
          <p:cNvSpPr/>
          <p:nvPr/>
        </p:nvSpPr>
        <p:spPr>
          <a:xfrm rot="5400000" flipH="1">
            <a:off x="4074127" y="692696"/>
            <a:ext cx="3960440" cy="3888432"/>
          </a:xfrm>
          <a:prstGeom prst="ellipse">
            <a:avLst/>
          </a:prstGeom>
          <a:solidFill>
            <a:srgbClr val="00B050">
              <a:alpha val="18039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4700854" y="404664"/>
            <a:ext cx="2619283" cy="792088"/>
          </a:xfrm>
          <a:prstGeom prst="rect">
            <a:avLst/>
          </a:prstGeom>
          <a:noFill/>
        </p:spPr>
        <p:txBody>
          <a:bodyPr spcFirstLastPara="1" wrap="none" numCol="1" rtlCol="0">
            <a:prstTxWarp prst="textArchUp">
              <a:avLst>
                <a:gd name="adj" fmla="val 10744014"/>
              </a:avLst>
            </a:prstTxWarp>
            <a:spAutoFit/>
          </a:bodyPr>
          <a:lstStyle>
            <a:defPPr>
              <a:defRPr lang="pt-BR"/>
            </a:defPPr>
            <a:lvl1pPr>
              <a:defRPr sz="4000"/>
            </a:lvl1pPr>
          </a:lstStyle>
          <a:p>
            <a:r>
              <a:rPr lang="pt-BR" dirty="0"/>
              <a:t>Visão Funcionalista</a:t>
            </a:r>
          </a:p>
        </p:txBody>
      </p:sp>
      <p:sp>
        <p:nvSpPr>
          <p:cNvPr id="9" name="CaixaDeTexto 8"/>
          <p:cNvSpPr txBox="1"/>
          <p:nvPr/>
        </p:nvSpPr>
        <p:spPr>
          <a:xfrm rot="16200000">
            <a:off x="1793578" y="4179671"/>
            <a:ext cx="2248302" cy="353942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0744014"/>
              </a:avLst>
            </a:prstTxWarp>
            <a:spAutoFit/>
          </a:bodyPr>
          <a:lstStyle/>
          <a:p>
            <a:r>
              <a:rPr lang="pt-BR" sz="4000" dirty="0"/>
              <a:t>Visão do Conflito</a:t>
            </a:r>
          </a:p>
        </p:txBody>
      </p:sp>
      <p:sp>
        <p:nvSpPr>
          <p:cNvPr id="10" name="CaixaDeTexto 9"/>
          <p:cNvSpPr txBox="1"/>
          <p:nvPr/>
        </p:nvSpPr>
        <p:spPr>
          <a:xfrm rot="5400000">
            <a:off x="7926028" y="4092663"/>
            <a:ext cx="2345083" cy="688899"/>
          </a:xfrm>
          <a:prstGeom prst="rect">
            <a:avLst/>
          </a:prstGeom>
          <a:noFill/>
        </p:spPr>
        <p:txBody>
          <a:bodyPr spcFirstLastPara="1" wrap="none" numCol="1" rtlCol="0">
            <a:prstTxWarp prst="textArchUp">
              <a:avLst>
                <a:gd name="adj" fmla="val 10744014"/>
              </a:avLst>
            </a:prstTxWarp>
            <a:spAutoFit/>
          </a:bodyPr>
          <a:lstStyle>
            <a:defPPr>
              <a:defRPr lang="pt-BR"/>
            </a:defPPr>
            <a:lvl1pPr>
              <a:defRPr sz="4000"/>
            </a:lvl1pPr>
          </a:lstStyle>
          <a:p>
            <a:r>
              <a:rPr lang="pt-BR" dirty="0"/>
              <a:t>Visão Interacionista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5262259" y="3402536"/>
            <a:ext cx="15841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</a:rPr>
              <a:t>Faça a Conexão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994166" y="860101"/>
            <a:ext cx="23042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/>
              <a:t>A sociedade é como um organismo vivo com suas varias partes  trabalhando em conjunto para o bem do todo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4832701" y="1459736"/>
            <a:ext cx="26546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/>
              <a:t>As partes da sociedade são estruturadas para manter a estabilidade e a ordem social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4713338" y="1843558"/>
            <a:ext cx="313031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/>
              <a:t>A sociedade influencia o individuo e assim ajuda a manter a integração social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3275555" y="3306752"/>
            <a:ext cx="1800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/>
              <a:t>A sociedade representa uma luta por recursos. Quem controla os recursos </a:t>
            </a:r>
            <a:r>
              <a:rPr lang="pt-BR" sz="1050" dirty="0" smtClean="0"/>
              <a:t>tem </a:t>
            </a:r>
            <a:r>
              <a:rPr lang="pt-BR" sz="1050" dirty="0"/>
              <a:t>mais poder.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3206508" y="4016039"/>
            <a:ext cx="160387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dirty="0"/>
              <a:t>Os recursos incluem os materiais (dinheiro, terra e propriedade) os sociais (</a:t>
            </a:r>
            <a:r>
              <a:rPr lang="pt-BR" sz="1000" dirty="0" smtClean="0"/>
              <a:t>status</a:t>
            </a:r>
            <a:r>
              <a:rPr lang="pt-BR" sz="1000" dirty="0"/>
              <a:t>, prestigio, autoridade) e culturais(conhecimento, crenças)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3405546" y="5120410"/>
            <a:ext cx="19413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dirty="0"/>
              <a:t>A estrutura social ajuda a preservar os privilégios de alguns grupos e a manter os outros em posições inferiores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5262261" y="2228461"/>
            <a:ext cx="1584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INTEGRAÇÃO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4051008" y="5803997"/>
            <a:ext cx="1430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CONFLITO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6684900" y="2892259"/>
            <a:ext cx="17825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/>
              <a:t>a sociedade é produto de nossas interações cotidianas e por elas  </a:t>
            </a:r>
            <a:r>
              <a:rPr lang="pt-BR" sz="1100" dirty="0" err="1"/>
              <a:t>construimos</a:t>
            </a:r>
            <a:r>
              <a:rPr lang="pt-BR" sz="1100" dirty="0"/>
              <a:t> a ordem social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6917477" y="3727060"/>
            <a:ext cx="19156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dirty="0"/>
              <a:t>A partir de nossas formas cotidianas de interação social (nível micro), podemos explicar a sociedade como um todo</a:t>
            </a:r>
          </a:p>
        </p:txBody>
      </p:sp>
      <p:sp>
        <p:nvSpPr>
          <p:cNvPr id="21" name="CaixaDeTexto 20"/>
          <p:cNvSpPr txBox="1"/>
          <p:nvPr/>
        </p:nvSpPr>
        <p:spPr>
          <a:xfrm>
            <a:off x="6964306" y="4699412"/>
            <a:ext cx="187451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dirty="0"/>
              <a:t>O individuo existe em relação aos outros e passamos a perceber quem somos e qual é a nossa realidade por meio de nossas interações</a:t>
            </a:r>
          </a:p>
        </p:txBody>
      </p:sp>
      <p:sp>
        <p:nvSpPr>
          <p:cNvPr id="22" name="CaixaDeTexto 21"/>
          <p:cNvSpPr txBox="1"/>
          <p:nvPr/>
        </p:nvSpPr>
        <p:spPr>
          <a:xfrm>
            <a:off x="6622835" y="5728521"/>
            <a:ext cx="1553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INTERAÇÃO</a:t>
            </a:r>
          </a:p>
        </p:txBody>
      </p:sp>
    </p:spTree>
    <p:extLst>
      <p:ext uri="{BB962C8B-B14F-4D97-AF65-F5344CB8AC3E}">
        <p14:creationId xmlns:p14="http://schemas.microsoft.com/office/powerpoint/2010/main" val="3689444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370</TotalTime>
  <Words>1473</Words>
  <Application>Microsoft Office PowerPoint</Application>
  <PresentationFormat>Widescreen</PresentationFormat>
  <Paragraphs>250</Paragraphs>
  <Slides>22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29" baseType="lpstr">
      <vt:lpstr>Arial</vt:lpstr>
      <vt:lpstr>Book Antiqua</vt:lpstr>
      <vt:lpstr>Calibri</vt:lpstr>
      <vt:lpstr>Calibri Light</vt:lpstr>
      <vt:lpstr>Garamond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User-PC</dc:creator>
  <cp:lastModifiedBy>User</cp:lastModifiedBy>
  <cp:revision>22</cp:revision>
  <dcterms:created xsi:type="dcterms:W3CDTF">2021-02-27T18:40:00Z</dcterms:created>
  <dcterms:modified xsi:type="dcterms:W3CDTF">2023-03-03T13:09:53Z</dcterms:modified>
</cp:coreProperties>
</file>