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9" r:id="rId2"/>
    <p:sldId id="293" r:id="rId3"/>
    <p:sldId id="291" r:id="rId4"/>
    <p:sldId id="259" r:id="rId5"/>
    <p:sldId id="258" r:id="rId6"/>
    <p:sldId id="290" r:id="rId7"/>
    <p:sldId id="288" r:id="rId8"/>
    <p:sldId id="281" r:id="rId9"/>
    <p:sldId id="282" r:id="rId10"/>
    <p:sldId id="261" r:id="rId11"/>
    <p:sldId id="294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3" r:id="rId32"/>
    <p:sldId id="284" r:id="rId33"/>
    <p:sldId id="285" r:id="rId34"/>
    <p:sldId id="286" r:id="rId35"/>
    <p:sldId id="295" r:id="rId36"/>
    <p:sldId id="287" r:id="rId3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0" autoAdjust="0"/>
    <p:restoredTop sz="94660"/>
  </p:normalViewPr>
  <p:slideViewPr>
    <p:cSldViewPr>
      <p:cViewPr varScale="1">
        <p:scale>
          <a:sx n="103" d="100"/>
          <a:sy n="103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87047-BCFF-496A-A6CD-2772FE04A110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118ED-0941-4012-9A0B-FA6E2FFDE5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5711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118ED-0941-4012-9A0B-FA6E2FFDE5B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403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118ED-0941-4012-9A0B-FA6E2FFDE5B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856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42923-98B7-48F7-ACB3-34575D438E5E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641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3737C1A0-D1FA-4BCD-8AE5-FCC61D29254B}" type="slidenum">
              <a:rPr lang="pt-BR" b="0" smtClean="0">
                <a:latin typeface="Times New Roman" pitchFamily="18" charset="0"/>
              </a:rPr>
              <a:pPr eaLnBrk="1" hangingPunct="1"/>
              <a:t>24</a:t>
            </a:fld>
            <a:endParaRPr lang="pt-BR" b="0"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156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2F12F69-EF7D-421D-9DD2-20F67A894354}" type="slidenum">
              <a:rPr lang="pt-BR" b="0" smtClean="0">
                <a:latin typeface="Times New Roman" pitchFamily="18" charset="0"/>
              </a:rPr>
              <a:pPr eaLnBrk="1" hangingPunct="1"/>
              <a:t>25</a:t>
            </a:fld>
            <a:endParaRPr lang="pt-BR" b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767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AEC39B3-45D0-4959-8C62-3724FA33423B}" type="slidenum">
              <a:rPr lang="pt-BR" b="0" smtClean="0">
                <a:latin typeface="Times New Roman" pitchFamily="18" charset="0"/>
              </a:rPr>
              <a:pPr eaLnBrk="1" hangingPunct="1"/>
              <a:t>26</a:t>
            </a:fld>
            <a:endParaRPr lang="pt-BR" b="0"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0014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F0FAE82-FB0F-4F6B-A042-08AF38283EC8}" type="slidenum">
              <a:rPr lang="pt-BR" b="0" smtClean="0">
                <a:latin typeface="Times New Roman" pitchFamily="18" charset="0"/>
              </a:rPr>
              <a:pPr eaLnBrk="1" hangingPunct="1"/>
              <a:t>27</a:t>
            </a:fld>
            <a:endParaRPr lang="pt-BR" b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6066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CC0E551A-D6D2-4267-B324-CB5C2FD715A4}" type="slidenum">
              <a:rPr lang="pt-BR" b="0" smtClean="0">
                <a:latin typeface="Times New Roman" pitchFamily="18" charset="0"/>
              </a:rPr>
              <a:pPr eaLnBrk="1" hangingPunct="1"/>
              <a:t>28</a:t>
            </a:fld>
            <a:endParaRPr lang="pt-BR" b="0"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3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60E3B736-D0D4-430A-B594-05B09EE7E0ED}" type="slidenum">
              <a:rPr lang="pt-BR" b="0" smtClean="0">
                <a:latin typeface="Times New Roman" pitchFamily="18" charset="0"/>
              </a:rPr>
              <a:pPr eaLnBrk="1" hangingPunct="1"/>
              <a:t>29</a:t>
            </a:fld>
            <a:endParaRPr lang="pt-BR" b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264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608ADA1A-BFF1-49E9-9A31-0E642A80DE58}" type="slidenum">
              <a:rPr lang="pt-BR" b="0" smtClean="0">
                <a:latin typeface="Times New Roman" pitchFamily="18" charset="0"/>
              </a:rPr>
              <a:pPr eaLnBrk="1" hangingPunct="1"/>
              <a:t>30</a:t>
            </a:fld>
            <a:endParaRPr lang="pt-BR" b="0"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8371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955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78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22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68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61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5307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64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85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547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58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74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BEED8-9217-46A0-8625-B19470C1919B}" type="datetimeFigureOut">
              <a:rPr lang="pt-BR" smtClean="0"/>
              <a:t>01/11/2023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C70C1-3A18-42C1-972C-84CA7AF137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591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jQoa3ljWFiU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.br/imgres?imgurl=http://maroma.files.wordpress.com/2007/05/cafe.jpg&amp;imgrefurl=http://coursejournal_medicina.blogs.sapo.pt/40378.html&amp;h=251&amp;w=386&amp;sz=40&amp;hl=pt-BR&amp;start=24&amp;tbnid=xWsi0wGhgApnEM:&amp;tbnh=80&amp;tbnw=123&amp;prev=/images?q=Cafe&amp;start=20&amp;gbv=2&amp;ndsp=20&amp;hl=pt-BR&amp;sa=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.br/imgres?imgurl=http://maroma.files.wordpress.com/2007/05/cafe.jpg&amp;imgrefurl=http://coursejournal_medicina.blogs.sapo.pt/40378.html&amp;h=251&amp;w=386&amp;sz=40&amp;hl=pt-BR&amp;start=24&amp;tbnid=xWsi0wGhgApnEM:&amp;tbnh=80&amp;tbnw=123&amp;prev=/images?q=Cafe&amp;start=20&amp;gbv=2&amp;ndsp=20&amp;hl=pt-BR&amp;sa=N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google.com.br/imgres?imgurl=http://poseproducao.files.wordpress.com/2007/11/cafe.jpg&amp;imgrefurl=http://poseproducao.wordpress.com/2007/11/&amp;h=348&amp;w=450&amp;sz=112&amp;hl=pt-BR&amp;start=111&amp;tbnid=4hRb4D-_szs0cM:&amp;tbnh=98&amp;tbnw=127&amp;prev=/images?q=Produ%C3%A7%C3%A3o+de+cafe&amp;start=100&amp;gbv=2&amp;ndsp=20&amp;hl=pt-BR&amp;sa=N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hyperlink" Target="http://images.google.com.br/imgres?imgurl=http://www.livrariaresposta.com.br/fotos/bras_brasil_cafe.jpg&amp;imgrefurl=http://www.livrariaresposta.com.br/v2/produto.php?id=3060&amp;usg=__Kqg41H4d6vRanR1FjMcRigSOwmQ=&amp;h=282&amp;w=200&amp;sz=14&amp;hl=pt-BR&amp;start=70&amp;tbnid=qk6xIl0OAo5F7M:&amp;tbnh=114&amp;tbnw=81&amp;prev=/images?q=Industrializa%C3%A7%C3%A3o+Paulista&amp;gbv=2&amp;ndsp=20&amp;hl=pt-BR&amp;sa=N&amp;start=60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s.google.com.br/imgres?imgurl=http://www.cccrj.com.br/revista/823/Imagens/19.jpg&amp;imgrefurl=http://www.cccrj.com.br/revista/823/05.htm&amp;h=372&amp;w=560&amp;sz=68&amp;hl=pt-BR&amp;start=26&amp;tbnid=YAy4BnGcfzPXpM:&amp;tbnh=88&amp;tbnw=133&amp;prev=/images?q=Comericio+de+cafe&amp;start=20&amp;gbv=2&amp;ndsp=20&amp;hl=pt-BR&amp;sa=N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jQoa3ljWFi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inação Sociológica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1" y="260648"/>
            <a:ext cx="9124453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157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11175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3400" dirty="0">
                <a:solidFill>
                  <a:schemeClr val="bg1"/>
                </a:solidFill>
              </a:rPr>
              <a:t>BIBLIOGRAFIA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1175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pt-BR" sz="2000" dirty="0"/>
              <a:t>LEMOS FILHO, Arnaldo e outros. </a:t>
            </a:r>
            <a:r>
              <a:rPr lang="pt-BR" sz="2000" b="1" dirty="0"/>
              <a:t>Sociologia Geral e do Direito, </a:t>
            </a:r>
            <a:r>
              <a:rPr lang="pt-BR" sz="2000" b="1" dirty="0" err="1"/>
              <a:t>6</a:t>
            </a:r>
            <a:r>
              <a:rPr lang="pt-BR" sz="2000" dirty="0" err="1"/>
              <a:t>ªedição.</a:t>
            </a:r>
            <a:r>
              <a:rPr lang="pt-BR" sz="2000" dirty="0"/>
              <a:t> Campinas:Editora Alinea,2014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pt-BR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000" dirty="0"/>
              <a:t>2.  COSTA, Cristina. </a:t>
            </a:r>
            <a:r>
              <a:rPr lang="pt-BR" sz="2000" b="1" dirty="0" err="1"/>
              <a:t>Sociologia,uma</a:t>
            </a:r>
            <a:r>
              <a:rPr lang="pt-BR" sz="2000" b="1" dirty="0"/>
              <a:t> introdução</a:t>
            </a:r>
            <a:r>
              <a:rPr lang="pt-BR" sz="2000" dirty="0"/>
              <a:t> </a:t>
            </a:r>
            <a:r>
              <a:rPr lang="pt-BR" sz="2000" b="1" dirty="0"/>
              <a:t>à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000" b="1" dirty="0"/>
              <a:t>     Sociedade</a:t>
            </a:r>
            <a:r>
              <a:rPr lang="pt-BR" sz="2000" dirty="0"/>
              <a:t>.4ªedição.São Paulo: Editora Moderna, 2010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000" dirty="0"/>
              <a:t>3. ARON, Raymond. </a:t>
            </a:r>
            <a:r>
              <a:rPr lang="pt-BR" sz="2000" b="1" dirty="0"/>
              <a:t>As etapas do Pensamento Sociológico. </a:t>
            </a:r>
            <a:r>
              <a:rPr lang="pt-BR" sz="2000" dirty="0" err="1"/>
              <a:t>Brasilia</a:t>
            </a:r>
            <a:r>
              <a:rPr lang="pt-BR" sz="2000" dirty="0"/>
              <a:t>, UNB,1980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000" dirty="0"/>
              <a:t>4. Witt, Jon. </a:t>
            </a:r>
            <a:r>
              <a:rPr lang="pt-BR" sz="2000" b="1" dirty="0"/>
              <a:t>Sociologia</a:t>
            </a:r>
            <a:r>
              <a:rPr lang="pt-BR" sz="2000" dirty="0"/>
              <a:t>, 3ªedição. São </a:t>
            </a:r>
            <a:r>
              <a:rPr lang="pt-BR" sz="2000" dirty="0" err="1"/>
              <a:t>Paulo:Editora</a:t>
            </a:r>
            <a:r>
              <a:rPr lang="pt-BR" sz="2000" dirty="0"/>
              <a:t> McGraw Hill, 2016</a:t>
            </a:r>
            <a:endParaRPr lang="pt-BR" sz="20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000" dirty="0"/>
              <a:t>5. CASTRO, Ana Maria-DIAS, </a:t>
            </a:r>
            <a:r>
              <a:rPr lang="pt-BR" sz="2000" dirty="0" err="1"/>
              <a:t>Edmundo</a:t>
            </a:r>
            <a:r>
              <a:rPr lang="pt-BR" sz="2000" b="1" dirty="0" err="1"/>
              <a:t>.Introdução</a:t>
            </a:r>
            <a:r>
              <a:rPr lang="pt-BR" sz="2000" b="1" dirty="0"/>
              <a:t> ao</a:t>
            </a:r>
            <a:r>
              <a:rPr lang="pt-BR" sz="2000" dirty="0"/>
              <a:t> </a:t>
            </a:r>
            <a:r>
              <a:rPr lang="pt-BR" sz="2000" b="1" dirty="0"/>
              <a:t>pensamento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000" b="1" dirty="0"/>
              <a:t>    sociológico</a:t>
            </a:r>
            <a:r>
              <a:rPr lang="pt-BR" sz="2000" dirty="0"/>
              <a:t>. Rio de Janeiro, Ed. Eldorado,1987, 9ªedição.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000" dirty="0"/>
              <a:t>6.VERAS, Maura </a:t>
            </a:r>
            <a:r>
              <a:rPr lang="pt-BR" sz="2000" dirty="0" err="1"/>
              <a:t>Pardini</a:t>
            </a:r>
            <a:r>
              <a:rPr lang="pt-BR" sz="2000" dirty="0"/>
              <a:t> Bicudo, </a:t>
            </a:r>
            <a:r>
              <a:rPr lang="pt-BR" sz="2000" b="1" dirty="0"/>
              <a:t>Introdução à Sociologia</a:t>
            </a:r>
            <a:r>
              <a:rPr lang="pt-BR" sz="2000" i="1" dirty="0"/>
              <a:t>, </a:t>
            </a:r>
            <a:r>
              <a:rPr lang="pt-BR" sz="2000" dirty="0"/>
              <a:t>São Paulo: </a:t>
            </a:r>
            <a:r>
              <a:rPr lang="pt-BR" sz="2000" dirty="0" err="1"/>
              <a:t>Paulus</a:t>
            </a:r>
            <a:r>
              <a:rPr lang="pt-BR" sz="2000" dirty="0"/>
              <a:t>, 2014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00243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783" y="1628800"/>
            <a:ext cx="2160240" cy="35394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de maio de 2011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Osama Bin Laden foi morto a tiros por forças dos EUA no Paquistão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483768" y="260648"/>
            <a:ext cx="3456384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Ao dar a notícia o presidente Barack Obama afirmou: “ Foi feito justiça”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83768" y="838001"/>
            <a:ext cx="3456384" cy="116955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Multidões em júbilo se reuniram em várias cidades dos EUA celebrando o episódio. Para muitos o efeito da morte de Bin Laden foi aproximar as pessoas, mesmo diante das diferenças.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447764" y="2734147"/>
            <a:ext cx="3492388" cy="738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Por outro lado, o governo paquistanês criticou o ataque como  “uma ação unilateral não autorizada”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469339" y="3587452"/>
            <a:ext cx="3470813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Os seguidores de Bin Laden viram seu assassinato como parte de uma guerra mais ampla contra suas crenças e o consideravam um </a:t>
            </a:r>
            <a:r>
              <a:rPr lang="pt-BR" sz="1400" dirty="0" err="1"/>
              <a:t>martir</a:t>
            </a:r>
            <a:r>
              <a:rPr lang="pt-BR" sz="1400" dirty="0"/>
              <a:t>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469339" y="5373217"/>
            <a:ext cx="3470813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Outros não tinha muita certeza: Quem era Bin Laden? 66% das pessoas que digitaram esta frase tinha entre 13 e 17 anos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840046" y="625878"/>
            <a:ext cx="2124441" cy="526297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forma como pensamos, aquilo que fazemos e até mesmo o que sentimos são influenciados pelas posições que ocupamos na sociedade</a:t>
            </a:r>
          </a:p>
        </p:txBody>
      </p:sp>
    </p:spTree>
    <p:extLst>
      <p:ext uri="{BB962C8B-B14F-4D97-AF65-F5344CB8AC3E}">
        <p14:creationId xmlns:p14="http://schemas.microsoft.com/office/powerpoint/2010/main" val="224979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7" name="Text Box 5"/>
          <p:cNvSpPr txBox="1">
            <a:spLocks noChangeArrowheads="1"/>
          </p:cNvSpPr>
          <p:nvPr/>
        </p:nvSpPr>
        <p:spPr bwMode="auto">
          <a:xfrm>
            <a:off x="58346" y="980728"/>
            <a:ext cx="2315208" cy="1482691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3000" dirty="0">
                <a:solidFill>
                  <a:schemeClr val="bg2"/>
                </a:solidFill>
                <a:latin typeface="Times New Roman" pitchFamily="18" charset="0"/>
              </a:rPr>
              <a:t>Abrangência</a:t>
            </a:r>
          </a:p>
          <a:p>
            <a:pPr eaLnBrk="1" hangingPunct="1"/>
            <a:r>
              <a:rPr lang="pt-BR" sz="3000" dirty="0">
                <a:solidFill>
                  <a:schemeClr val="bg2"/>
                </a:solidFill>
                <a:latin typeface="Times New Roman" pitchFamily="18" charset="0"/>
              </a:rPr>
              <a:t>da Sociologia</a:t>
            </a:r>
          </a:p>
        </p:txBody>
      </p:sp>
      <p:sp>
        <p:nvSpPr>
          <p:cNvPr id="463878" name="Text Box 6"/>
          <p:cNvSpPr txBox="1">
            <a:spLocks noChangeArrowheads="1"/>
          </p:cNvSpPr>
          <p:nvPr/>
        </p:nvSpPr>
        <p:spPr bwMode="auto">
          <a:xfrm>
            <a:off x="4071934" y="785794"/>
            <a:ext cx="4702816" cy="240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3000" dirty="0">
                <a:latin typeface="Times New Roman" pitchFamily="18" charset="0"/>
              </a:rPr>
              <a:t>desde a análise de encontros ocasionais entre indivíduos na rua até a investigação de processos sociais globais</a:t>
            </a:r>
          </a:p>
        </p:txBody>
      </p:sp>
      <p:sp>
        <p:nvSpPr>
          <p:cNvPr id="463881" name="Text Box 9"/>
          <p:cNvSpPr txBox="1">
            <a:spLocks noChangeArrowheads="1"/>
          </p:cNvSpPr>
          <p:nvPr/>
        </p:nvSpPr>
        <p:spPr bwMode="auto">
          <a:xfrm>
            <a:off x="142844" y="3857628"/>
            <a:ext cx="2113889" cy="195942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3000" dirty="0">
                <a:solidFill>
                  <a:schemeClr val="bg2"/>
                </a:solidFill>
                <a:latin typeface="Times New Roman" pitchFamily="18" charset="0"/>
              </a:rPr>
              <a:t>Aprender a pensar sociologicamente</a:t>
            </a:r>
          </a:p>
        </p:txBody>
      </p:sp>
      <p:sp>
        <p:nvSpPr>
          <p:cNvPr id="463882" name="Text Box 10"/>
          <p:cNvSpPr txBox="1">
            <a:spLocks noChangeArrowheads="1"/>
          </p:cNvSpPr>
          <p:nvPr/>
        </p:nvSpPr>
        <p:spPr bwMode="auto">
          <a:xfrm>
            <a:off x="3000364" y="4286256"/>
            <a:ext cx="2089775" cy="102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3000" dirty="0">
                <a:latin typeface="Times New Roman" pitchFamily="18" charset="0"/>
              </a:rPr>
              <a:t>cultivar a imaginação</a:t>
            </a:r>
          </a:p>
        </p:txBody>
      </p:sp>
      <p:sp>
        <p:nvSpPr>
          <p:cNvPr id="463883" name="Text Box 11"/>
          <p:cNvSpPr txBox="1">
            <a:spLocks noChangeArrowheads="1"/>
          </p:cNvSpPr>
          <p:nvPr/>
        </p:nvSpPr>
        <p:spPr bwMode="auto">
          <a:xfrm>
            <a:off x="5857884" y="3214686"/>
            <a:ext cx="3060615" cy="342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pt-BR" sz="3000" dirty="0"/>
              <a:t>Libertar-se do imediatismo das circunstâncias pessoais e ver as coisas num contexto mais amplo. </a:t>
            </a:r>
            <a:endParaRPr lang="pt-BR" sz="3000" b="0" dirty="0"/>
          </a:p>
        </p:txBody>
      </p:sp>
      <p:sp>
        <p:nvSpPr>
          <p:cNvPr id="463884" name="Line 12"/>
          <p:cNvSpPr>
            <a:spLocks noChangeShapeType="1"/>
          </p:cNvSpPr>
          <p:nvPr/>
        </p:nvSpPr>
        <p:spPr bwMode="auto">
          <a:xfrm>
            <a:off x="3000364" y="2071678"/>
            <a:ext cx="821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463885" name="Line 13"/>
          <p:cNvSpPr>
            <a:spLocks noChangeShapeType="1"/>
          </p:cNvSpPr>
          <p:nvPr/>
        </p:nvSpPr>
        <p:spPr bwMode="auto">
          <a:xfrm>
            <a:off x="2357422" y="4786322"/>
            <a:ext cx="44757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463886" name="Line 14"/>
          <p:cNvSpPr>
            <a:spLocks noChangeShapeType="1"/>
          </p:cNvSpPr>
          <p:nvPr/>
        </p:nvSpPr>
        <p:spPr bwMode="auto">
          <a:xfrm>
            <a:off x="5072066" y="4786322"/>
            <a:ext cx="67136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</a:rPr>
              <a:t> Imaginação Sociológica</a:t>
            </a:r>
          </a:p>
        </p:txBody>
      </p:sp>
    </p:spTree>
    <p:extLst>
      <p:ext uri="{BB962C8B-B14F-4D97-AF65-F5344CB8AC3E}">
        <p14:creationId xmlns:p14="http://schemas.microsoft.com/office/powerpoint/2010/main" val="421112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3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63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6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6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6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63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6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7" grpId="0" animBg="1"/>
      <p:bldP spid="463878" grpId="0"/>
      <p:bldP spid="463881" grpId="0" animBg="1"/>
      <p:bldP spid="463882" grpId="0"/>
      <p:bldP spid="463883" grpId="0"/>
      <p:bldP spid="463884" grpId="0" animBg="1"/>
      <p:bldP spid="463885" grpId="0" animBg="1"/>
      <p:bldP spid="4638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598" y="2030"/>
            <a:ext cx="9144000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</a:rPr>
              <a:t> Imaginação Sociológica</a:t>
            </a:r>
          </a:p>
        </p:txBody>
      </p:sp>
      <p:sp>
        <p:nvSpPr>
          <p:cNvPr id="3" name="Retângulo 2"/>
          <p:cNvSpPr/>
          <p:nvPr/>
        </p:nvSpPr>
        <p:spPr>
          <a:xfrm>
            <a:off x="413406" y="1196752"/>
            <a:ext cx="8070901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O termo é da autoria do sociólogo americano </a:t>
            </a:r>
            <a:r>
              <a:rPr lang="pt-BR" b="1" dirty="0"/>
              <a:t>Charles Wright Mills</a:t>
            </a:r>
            <a:r>
              <a:rPr lang="pt-BR" dirty="0"/>
              <a:t>. </a:t>
            </a:r>
          </a:p>
        </p:txBody>
      </p:sp>
      <p:sp>
        <p:nvSpPr>
          <p:cNvPr id="4" name="Retângulo 3"/>
          <p:cNvSpPr/>
          <p:nvPr/>
        </p:nvSpPr>
        <p:spPr>
          <a:xfrm>
            <a:off x="388046" y="1988840"/>
            <a:ext cx="811903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dirty="0"/>
              <a:t>Esta é a primeira postura que um estudante de sociologia deve adquirir ao longo do curso e da sua carreira.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36000" y="5373216"/>
            <a:ext cx="809643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Para adquirir a </a:t>
            </a:r>
            <a:r>
              <a:rPr lang="pt-BR" i="1" dirty="0"/>
              <a:t>imaginação sociológic</a:t>
            </a:r>
            <a:r>
              <a:rPr lang="pt-BR" dirty="0"/>
              <a:t>a, o indivíduo deve abster-se de todas as noções que ele adquiriu ao longo da vida com relação a uma determinada coisa, e passar a vê-la como algo desconhecido</a:t>
            </a:r>
          </a:p>
        </p:txBody>
      </p:sp>
      <p:sp>
        <p:nvSpPr>
          <p:cNvPr id="7" name="Retângulo 6"/>
          <p:cNvSpPr/>
          <p:nvPr/>
        </p:nvSpPr>
        <p:spPr>
          <a:xfrm>
            <a:off x="399343" y="2996952"/>
            <a:ext cx="8096439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Quando começamos a estudar Sociologia pela primeira vez, alguns estudantes ficam confusos com a diversidade de abordagens que encontram e muitas vezes questionam de que  serviria tais abordagens e conhecimentos.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13406" y="4365104"/>
            <a:ext cx="811903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Significa olhar para as coisas de uma maneira diferente daquela a que estamos habituados na vida quotidiana mas sim olharmos numa perspectiva mais vasta</a:t>
            </a:r>
          </a:p>
        </p:txBody>
      </p:sp>
    </p:spTree>
    <p:extLst>
      <p:ext uri="{BB962C8B-B14F-4D97-AF65-F5344CB8AC3E}">
        <p14:creationId xmlns:p14="http://schemas.microsoft.com/office/powerpoint/2010/main" val="175175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a IMAGINAÇÃO SOCIOLÓG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0"/>
            <a:ext cx="91085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64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Resultado de imagem para a IMAGINAÇÃO SOCIOLÓG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8" descr="Resultado de imagem para a IMAGINAÇÃO SOCIOLÓGIC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10" descr="Resultado de imagem para a IMAGINAÇÃO SOCIOLÓGIC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6" name="Picture 12" descr="https://4.bp.blogspot.com/-h7NQgvIvJ5M/Ua40dXKWvaI/AAAAAAAAAvI/5xcQbTWKRBA/s1600/imaginacao-Sociologi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64704"/>
            <a:ext cx="3960440" cy="453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02625" y="615218"/>
            <a:ext cx="4572000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Assim, para responder aos alunos a pergunta inevitável “por que temos que estudar sociologia? Para que serve a sociologia?”, podemos iniciar instigando-o a pensar sobre sua história de vida, sobre sua biografia de vida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41392" y="2401249"/>
            <a:ext cx="4572000" cy="2585323"/>
          </a:xfrm>
          <a:prstGeom prst="rect">
            <a:avLst/>
          </a:prstGeom>
          <a:solidFill>
            <a:schemeClr val="accent6"/>
          </a:solidFill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Pode-se acordar com os alunos um período de paciência com a disciplina, ou seja, paciência no sentido de esperar um pouco para perceber e sentir no que a sociologia poderá ajudá-lo, em termos de compreensão da sua vida pessoal em relação à vida social. 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475656" y="566124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Veja o vídeo de Sabrina Fernandes</a:t>
            </a:r>
          </a:p>
        </p:txBody>
      </p:sp>
      <p:sp>
        <p:nvSpPr>
          <p:cNvPr id="9" name="Retângulo 8"/>
          <p:cNvSpPr/>
          <p:nvPr/>
        </p:nvSpPr>
        <p:spPr>
          <a:xfrm>
            <a:off x="4211960" y="5799747"/>
            <a:ext cx="3014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hlinkClick r:id="rId4"/>
              </a:rPr>
              <a:t>https://youtu.be/jQoa3ljWFiU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8358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900" name="Text Box 4"/>
          <p:cNvSpPr txBox="1">
            <a:spLocks noChangeArrowheads="1"/>
          </p:cNvSpPr>
          <p:nvPr/>
        </p:nvSpPr>
        <p:spPr bwMode="auto">
          <a:xfrm>
            <a:off x="1" y="2723156"/>
            <a:ext cx="2631142" cy="86713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500">
                <a:solidFill>
                  <a:schemeClr val="bg2"/>
                </a:solidFill>
                <a:latin typeface="Times New Roman" pitchFamily="18" charset="0"/>
              </a:rPr>
              <a:t>IMAGINAÇAO</a:t>
            </a:r>
          </a:p>
          <a:p>
            <a:pPr eaLnBrk="1" hangingPunct="1"/>
            <a:r>
              <a:rPr lang="pt-BR" sz="2500">
                <a:solidFill>
                  <a:schemeClr val="bg2"/>
                </a:solidFill>
                <a:latin typeface="Times New Roman" pitchFamily="18" charset="0"/>
              </a:rPr>
              <a:t>SOCIOLÓGICA</a:t>
            </a:r>
          </a:p>
        </p:txBody>
      </p:sp>
      <p:sp>
        <p:nvSpPr>
          <p:cNvPr id="464901" name="Text Box 5"/>
          <p:cNvSpPr txBox="1">
            <a:spLocks noChangeArrowheads="1"/>
          </p:cNvSpPr>
          <p:nvPr/>
        </p:nvSpPr>
        <p:spPr bwMode="auto">
          <a:xfrm>
            <a:off x="3470677" y="156353"/>
            <a:ext cx="5448225" cy="231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400" dirty="0"/>
              <a:t>capacidade de a pessoa poder ver a sua própria sociedade como uma pessoa de fora o faria, em vez de fazê-lo apenas da perspectiva das experiências pessoais e dos preconceitos culturais</a:t>
            </a:r>
          </a:p>
        </p:txBody>
      </p:sp>
      <p:sp>
        <p:nvSpPr>
          <p:cNvPr id="464902" name="Text Box 6"/>
          <p:cNvSpPr txBox="1">
            <a:spLocks noChangeArrowheads="1"/>
          </p:cNvSpPr>
          <p:nvPr/>
        </p:nvSpPr>
        <p:spPr bwMode="auto">
          <a:xfrm>
            <a:off x="3302504" y="2880395"/>
            <a:ext cx="5523916" cy="157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400" dirty="0"/>
              <a:t>permite ir além das experiências e observações pessoais para compreender as questões com maior amplitude.</a:t>
            </a:r>
          </a:p>
        </p:txBody>
      </p:sp>
      <p:sp>
        <p:nvSpPr>
          <p:cNvPr id="464903" name="Text Box 7"/>
          <p:cNvSpPr txBox="1">
            <a:spLocks noChangeArrowheads="1"/>
          </p:cNvSpPr>
          <p:nvPr/>
        </p:nvSpPr>
        <p:spPr bwMode="auto">
          <a:xfrm>
            <a:off x="3414396" y="4941168"/>
            <a:ext cx="5504506" cy="157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400" dirty="0"/>
              <a:t>é uma ferramenta que nos proporciona poder, pois nos permite olhar  para além de uma compreensão limitada do comportamento humano.</a:t>
            </a:r>
          </a:p>
        </p:txBody>
      </p:sp>
      <p:sp>
        <p:nvSpPr>
          <p:cNvPr id="464904" name="Line 8"/>
          <p:cNvSpPr>
            <a:spLocks noChangeShapeType="1"/>
          </p:cNvSpPr>
          <p:nvPr/>
        </p:nvSpPr>
        <p:spPr bwMode="auto">
          <a:xfrm flipV="1">
            <a:off x="2706836" y="1313197"/>
            <a:ext cx="521620" cy="10177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464905" name="Line 9"/>
          <p:cNvSpPr>
            <a:spLocks noChangeShapeType="1"/>
          </p:cNvSpPr>
          <p:nvPr/>
        </p:nvSpPr>
        <p:spPr bwMode="auto">
          <a:xfrm>
            <a:off x="2706835" y="3429864"/>
            <a:ext cx="44757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464906" name="Line 10"/>
          <p:cNvSpPr>
            <a:spLocks noChangeShapeType="1"/>
          </p:cNvSpPr>
          <p:nvPr/>
        </p:nvSpPr>
        <p:spPr bwMode="auto">
          <a:xfrm>
            <a:off x="2706836" y="4134844"/>
            <a:ext cx="521620" cy="7049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689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4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6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64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6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64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64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0" grpId="0" animBg="1"/>
      <p:bldP spid="464901" grpId="0"/>
      <p:bldP spid="464902" grpId="0"/>
      <p:bldP spid="464903" grpId="0"/>
      <p:bldP spid="464904" grpId="0" animBg="1"/>
      <p:bldP spid="464905" grpId="0" animBg="1"/>
      <p:bldP spid="46490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4" name="Text Box 4"/>
          <p:cNvSpPr txBox="1">
            <a:spLocks noChangeArrowheads="1"/>
          </p:cNvSpPr>
          <p:nvPr/>
        </p:nvSpPr>
        <p:spPr bwMode="auto">
          <a:xfrm>
            <a:off x="1" y="2723156"/>
            <a:ext cx="2631142" cy="86713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500">
                <a:solidFill>
                  <a:schemeClr val="bg2"/>
                </a:solidFill>
                <a:latin typeface="Times New Roman" pitchFamily="18" charset="0"/>
              </a:rPr>
              <a:t>IMAGINAÇAO</a:t>
            </a:r>
          </a:p>
          <a:p>
            <a:pPr eaLnBrk="1" hangingPunct="1"/>
            <a:r>
              <a:rPr lang="pt-BR" sz="2500">
                <a:solidFill>
                  <a:schemeClr val="bg2"/>
                </a:solidFill>
                <a:latin typeface="Times New Roman" pitchFamily="18" charset="0"/>
              </a:rPr>
              <a:t>SOCIOLÓGICA</a:t>
            </a:r>
          </a:p>
        </p:txBody>
      </p:sp>
      <p:sp>
        <p:nvSpPr>
          <p:cNvPr id="465925" name="Text Box 5"/>
          <p:cNvSpPr txBox="1">
            <a:spLocks noChangeArrowheads="1"/>
          </p:cNvSpPr>
          <p:nvPr/>
        </p:nvSpPr>
        <p:spPr bwMode="auto">
          <a:xfrm>
            <a:off x="3601983" y="1"/>
            <a:ext cx="4850911" cy="1696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SzPct val="85000"/>
            </a:pPr>
            <a:r>
              <a:rPr lang="pt-BR" sz="2100">
                <a:latin typeface="Arial" charset="0"/>
              </a:rPr>
              <a:t>Permite-nos  ver que muitos acontecimentos que parecem dizer respeito somente aos indivíduos, na verdade, refletem questões sociais mais amplas. Ex. o divorcio, o desemprego, etc. </a:t>
            </a:r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3526290" y="2723156"/>
            <a:ext cx="5226083" cy="41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endParaRPr lang="pt-BR" sz="2000"/>
          </a:p>
        </p:txBody>
      </p:sp>
      <p:sp>
        <p:nvSpPr>
          <p:cNvPr id="465927" name="Text Box 7"/>
          <p:cNvSpPr txBox="1">
            <a:spLocks noChangeArrowheads="1"/>
          </p:cNvSpPr>
          <p:nvPr/>
        </p:nvSpPr>
        <p:spPr bwMode="auto">
          <a:xfrm>
            <a:off x="3676030" y="2095933"/>
            <a:ext cx="5467970" cy="203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pt-BR" sz="2100" dirty="0">
                <a:latin typeface="Arial" charset="0"/>
              </a:rPr>
              <a:t>Embora sejamos influenciados pelo contexto social em que nos encontramos, nenhum de nós está determinado em nosso comportamento por aquele contexto. Possuímos e criamos a nossa própria individualidade.</a:t>
            </a:r>
          </a:p>
        </p:txBody>
      </p:sp>
      <p:sp>
        <p:nvSpPr>
          <p:cNvPr id="465928" name="Text Box 8"/>
          <p:cNvSpPr txBox="1">
            <a:spLocks noChangeArrowheads="1"/>
          </p:cNvSpPr>
          <p:nvPr/>
        </p:nvSpPr>
        <p:spPr bwMode="auto">
          <a:xfrm>
            <a:off x="3825770" y="4762068"/>
            <a:ext cx="4776863" cy="1420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pt-BR" sz="2100" dirty="0">
                <a:latin typeface="Arial" charset="0"/>
              </a:rPr>
              <a:t>Tente aplicar este tipo de perspectiva à sua própria vida. Use sua imaginação sociológica em relação a uma realidade social.</a:t>
            </a:r>
          </a:p>
        </p:txBody>
      </p:sp>
      <p:sp>
        <p:nvSpPr>
          <p:cNvPr id="465929" name="Line 9"/>
          <p:cNvSpPr>
            <a:spLocks noChangeShapeType="1"/>
          </p:cNvSpPr>
          <p:nvPr/>
        </p:nvSpPr>
        <p:spPr bwMode="auto">
          <a:xfrm flipV="1">
            <a:off x="2557095" y="1078204"/>
            <a:ext cx="671361" cy="9399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 dirty="0"/>
          </a:p>
        </p:txBody>
      </p:sp>
      <p:sp>
        <p:nvSpPr>
          <p:cNvPr id="465930" name="Line 10"/>
          <p:cNvSpPr>
            <a:spLocks noChangeShapeType="1"/>
          </p:cNvSpPr>
          <p:nvPr/>
        </p:nvSpPr>
        <p:spPr bwMode="auto">
          <a:xfrm>
            <a:off x="2780882" y="3272626"/>
            <a:ext cx="59731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 dirty="0"/>
          </a:p>
        </p:txBody>
      </p:sp>
      <p:sp>
        <p:nvSpPr>
          <p:cNvPr id="465931" name="Line 11"/>
          <p:cNvSpPr>
            <a:spLocks noChangeShapeType="1"/>
          </p:cNvSpPr>
          <p:nvPr/>
        </p:nvSpPr>
        <p:spPr bwMode="auto">
          <a:xfrm>
            <a:off x="2631143" y="4055361"/>
            <a:ext cx="747053" cy="6272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366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6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6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6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6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65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4" grpId="0" animBg="1"/>
      <p:bldP spid="465925" grpId="0"/>
      <p:bldP spid="465927" grpId="0"/>
      <p:bldP spid="465928" grpId="0"/>
      <p:bldP spid="465929" grpId="0" animBg="1"/>
      <p:bldP spid="465930" grpId="0" animBg="1"/>
      <p:bldP spid="4659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99592" y="0"/>
            <a:ext cx="67687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“</a:t>
            </a:r>
            <a:r>
              <a:rPr lang="pt-BR" b="1" dirty="0"/>
              <a:t>A imaginação sociológica capacita seu possuidor a compreender o cenário histórico mais amplo,</a:t>
            </a:r>
            <a:r>
              <a:rPr lang="pt-BR" dirty="0"/>
              <a:t> em termos de seu significado para a vida intima e para a carreira exterior de numerosos indivíduos. Permite-lhe levar em conta como os indivíduos, na agitação de sua experiência diária, adquirem frequentemente uma consciência falsa de suas posições sociais. Dentro dessa agitação, busca-se </a:t>
            </a:r>
            <a:r>
              <a:rPr lang="pt-BR" b="1" dirty="0"/>
              <a:t>a estrutura da sociedade moderna</a:t>
            </a:r>
            <a:r>
              <a:rPr lang="pt-BR" dirty="0"/>
              <a:t> e dentro dessa estrutura são formuladas </a:t>
            </a:r>
            <a:r>
              <a:rPr lang="pt-BR" b="1" dirty="0"/>
              <a:t>as psicologias de diferentes homens e mulheres.</a:t>
            </a:r>
            <a:r>
              <a:rPr lang="pt-BR" dirty="0"/>
              <a:t> Através disso, a ansiedade pessoal dos indivíduos é focalizada sobre fatos explícitos e a indiferença do público se transforma em participação nas questões públicas. </a:t>
            </a:r>
          </a:p>
          <a:p>
            <a:r>
              <a:rPr lang="pt-BR" dirty="0"/>
              <a:t>O primeiro fruto </a:t>
            </a:r>
            <a:r>
              <a:rPr lang="pt-BR" b="1" dirty="0"/>
              <a:t>dessa imaginação</a:t>
            </a:r>
            <a:r>
              <a:rPr lang="pt-BR" dirty="0"/>
              <a:t> _ e a primeira lição da ciência social que incorpora _ </a:t>
            </a:r>
            <a:r>
              <a:rPr lang="pt-BR" b="1" dirty="0"/>
              <a:t>é a </a:t>
            </a:r>
            <a:r>
              <a:rPr lang="pt-BR" b="1" dirty="0" err="1"/>
              <a:t>idéia</a:t>
            </a:r>
            <a:r>
              <a:rPr lang="pt-BR" b="1" dirty="0"/>
              <a:t> de que o individuo só pode compreender sua própria experiência e avaliar seu próprio destino localizando-se dentro de seu período</a:t>
            </a:r>
            <a:r>
              <a:rPr lang="pt-BR" dirty="0"/>
              <a:t>; só pode conhecer suas possibilidades na vida tornando-se cônscio das possibilidades de todas as pessoas, nas mesmas circunstâncias em que ele. (...) A imaginação sociológica nos permite compreender </a:t>
            </a:r>
            <a:r>
              <a:rPr lang="pt-BR" b="1" dirty="0"/>
              <a:t>a história e a biografia</a:t>
            </a:r>
            <a:r>
              <a:rPr lang="pt-BR" dirty="0"/>
              <a:t> e</a:t>
            </a:r>
            <a:r>
              <a:rPr lang="pt-BR" b="1" dirty="0"/>
              <a:t> as relações</a:t>
            </a:r>
            <a:r>
              <a:rPr lang="pt-BR" dirty="0"/>
              <a:t> entre ambas, </a:t>
            </a:r>
            <a:r>
              <a:rPr lang="pt-BR" b="1" dirty="0"/>
              <a:t>dentro da sociedade</a:t>
            </a:r>
            <a:r>
              <a:rPr lang="pt-BR" dirty="0"/>
              <a:t>. Essa é sua tarefa e sua promessa. A marca do analista social clássico é o reconhecimento delas [...].” (Mills, 1975, p.11-12, grifos meus)</a:t>
            </a:r>
          </a:p>
        </p:txBody>
      </p:sp>
    </p:spTree>
    <p:extLst>
      <p:ext uri="{BB962C8B-B14F-4D97-AF65-F5344CB8AC3E}">
        <p14:creationId xmlns:p14="http://schemas.microsoft.com/office/powerpoint/2010/main" val="2534940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2 - IMAGINAÇÃO SOCIOLÓGICA - Sociol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334"/>
            <a:ext cx="10332766" cy="653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273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Text Box 2"/>
          <p:cNvSpPr txBox="1">
            <a:spLocks noChangeArrowheads="1"/>
          </p:cNvSpPr>
          <p:nvPr/>
        </p:nvSpPr>
        <p:spPr bwMode="auto">
          <a:xfrm>
            <a:off x="343909" y="1392681"/>
            <a:ext cx="8457829" cy="412966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000">
                <a:latin typeface="Arial" charset="0"/>
                <a:cs typeface="Times New Roman" pitchFamily="18" charset="0"/>
              </a:rPr>
              <a:t>Exemplo: considere o simples ato de tomar o café da manhã. </a:t>
            </a:r>
            <a:endParaRPr lang="pt-BR" sz="2000">
              <a:latin typeface="Arial" charset="0"/>
            </a:endParaRPr>
          </a:p>
        </p:txBody>
      </p:sp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686171" y="203892"/>
            <a:ext cx="8457829" cy="58476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lIns="91431" tIns="45715" rIns="91431" bIns="45715">
            <a:spAutoFit/>
          </a:bodyPr>
          <a:lstStyle/>
          <a:p>
            <a:pPr algn="ctr" defTabSz="913775">
              <a:spcBef>
                <a:spcPct val="20000"/>
              </a:spcBef>
              <a:defRPr/>
            </a:pP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 imaginação sociológica (Wright Mills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)</a:t>
            </a:r>
          </a:p>
        </p:txBody>
      </p:sp>
      <p:pic>
        <p:nvPicPr>
          <p:cNvPr id="366599" name="Picture 7" descr="caf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44" y="2543456"/>
            <a:ext cx="3058970" cy="187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alorias_franc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866" y="2273905"/>
            <a:ext cx="2912521" cy="241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0" y="5467048"/>
            <a:ext cx="9144000" cy="73089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000">
                <a:solidFill>
                  <a:schemeClr val="bg1"/>
                </a:solidFill>
                <a:latin typeface="Arial" charset="0"/>
              </a:rPr>
              <a:t>No capitalismo, a produção de cada objeto envolve uma complexa rede de trabalho e trabalhadores</a:t>
            </a:r>
            <a:endParaRPr lang="pt-BR" sz="2000" b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35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6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6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6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6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6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6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4" grpId="0" animBg="1"/>
      <p:bldP spid="366595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C:\Users\User\Pictures\6d5a4d92-c470-49c2-bb15-d22efb8ad4c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755332"/>
            <a:ext cx="5400040" cy="5347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1499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af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600" y="1950789"/>
            <a:ext cx="3058970" cy="187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765155" y="843211"/>
            <a:ext cx="4262111" cy="52321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defTabSz="913775"/>
            <a:r>
              <a:rPr lang="pt-BR" sz="2800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Veja as suas dimensões: 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65155" y="1976708"/>
            <a:ext cx="4404982" cy="425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/>
          <a:p>
            <a:pPr marL="456888" indent="-456888" defTabSz="913775"/>
            <a:r>
              <a:rPr lang="pt-BR" b="1" dirty="0">
                <a:latin typeface="Arial" charset="0"/>
                <a:cs typeface="Times New Roman" pitchFamily="18" charset="0"/>
              </a:rPr>
              <a:t>O café tem um valor </a:t>
            </a:r>
            <a:r>
              <a:rPr lang="pt-BR" sz="2100" b="1" dirty="0">
                <a:cs typeface="Times New Roman" pitchFamily="18" charset="0"/>
              </a:rPr>
              <a:t>simbólico</a:t>
            </a:r>
            <a:r>
              <a:rPr lang="pt-BR" b="1" dirty="0"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814519" y="2679959"/>
            <a:ext cx="4776863" cy="41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marL="457200" indent="-4572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000"/>
              <a:t>O café é uma droga</a:t>
            </a:r>
            <a:endParaRPr lang="pt-BR" sz="2000" b="0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720726" y="3224245"/>
            <a:ext cx="4924958" cy="7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000"/>
              <a:t>O café  cria relacionamentos sociais e econômicos</a:t>
            </a:r>
            <a:endParaRPr lang="pt-BR" sz="2000" b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53635" y="3970694"/>
            <a:ext cx="6419065" cy="7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000"/>
              <a:t>Há um processo histórico de desenvolvimento social e econômico</a:t>
            </a:r>
            <a:endParaRPr lang="pt-BR" sz="2000" b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0726" y="4900299"/>
            <a:ext cx="6792591" cy="7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000"/>
              <a:t>O café está ligado à globalização, comercio internacional, direitos humanos e destruição ambiental</a:t>
            </a:r>
          </a:p>
        </p:txBody>
      </p:sp>
    </p:spTree>
    <p:extLst>
      <p:ext uri="{BB962C8B-B14F-4D97-AF65-F5344CB8AC3E}">
        <p14:creationId xmlns:p14="http://schemas.microsoft.com/office/powerpoint/2010/main" val="330987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ChangeArrowheads="1"/>
          </p:cNvSpPr>
          <p:nvPr/>
        </p:nvSpPr>
        <p:spPr bwMode="auto">
          <a:xfrm>
            <a:off x="1043242" y="1988804"/>
            <a:ext cx="4752894" cy="275150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22" tIns="45711" rIns="91422" bIns="45711">
            <a:spAutoFit/>
          </a:bodyPr>
          <a:lstStyle/>
          <a:p>
            <a:pPr defTabSz="913775">
              <a:spcBef>
                <a:spcPct val="20000"/>
              </a:spcBef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O café não é somente uma bebida. Ele possui um valor simbólico. às vezes o ritual associado a beber café é muito mais importante do que o ato de consumir a bebida. </a:t>
            </a:r>
          </a:p>
          <a:p>
            <a:pPr defTabSz="913775">
              <a:spcBef>
                <a:spcPct val="20000"/>
              </a:spcBef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Considere o seu ritual ao longo do dia nas suas interações sociais.</a:t>
            </a:r>
          </a:p>
        </p:txBody>
      </p:sp>
      <p:sp>
        <p:nvSpPr>
          <p:cNvPr id="449539" name="Text Box 3"/>
          <p:cNvSpPr txBox="1">
            <a:spLocks noChangeArrowheads="1"/>
          </p:cNvSpPr>
          <p:nvPr/>
        </p:nvSpPr>
        <p:spPr bwMode="auto">
          <a:xfrm>
            <a:off x="0" y="333484"/>
            <a:ext cx="9144000" cy="618585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3400">
                <a:solidFill>
                  <a:schemeClr val="bg1"/>
                </a:solidFill>
                <a:latin typeface="Times New Roman" pitchFamily="18" charset="0"/>
              </a:rPr>
              <a:t>Valor simbólico</a:t>
            </a:r>
          </a:p>
        </p:txBody>
      </p:sp>
      <p:pic>
        <p:nvPicPr>
          <p:cNvPr id="449540" name="Picture 4" descr="j028677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747" y="2349932"/>
            <a:ext cx="2015728" cy="167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71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/>
      <p:bldP spid="4495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Text Box 2"/>
          <p:cNvSpPr txBox="1">
            <a:spLocks noChangeArrowheads="1"/>
          </p:cNvSpPr>
          <p:nvPr/>
        </p:nvSpPr>
        <p:spPr bwMode="auto">
          <a:xfrm>
            <a:off x="467544" y="2133946"/>
            <a:ext cx="4752527" cy="275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pt-BR" sz="2400" dirty="0">
                <a:latin typeface="Times New Roman" pitchFamily="18" charset="0"/>
              </a:rPr>
              <a:t>O café é uma droga por conter cafeína que tem um efeito estimulante sobre o cérebro. Cria dependência mas é uma droga socialmente aceita, ao contrário, por exemplo, da maconha.</a:t>
            </a:r>
          </a:p>
        </p:txBody>
      </p:sp>
      <p:sp>
        <p:nvSpPr>
          <p:cNvPr id="450563" name="Text Box 3"/>
          <p:cNvSpPr txBox="1">
            <a:spLocks noChangeArrowheads="1"/>
          </p:cNvSpPr>
          <p:nvPr/>
        </p:nvSpPr>
        <p:spPr bwMode="auto">
          <a:xfrm>
            <a:off x="0" y="404327"/>
            <a:ext cx="9144000" cy="609946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3400">
                <a:solidFill>
                  <a:schemeClr val="bg1"/>
                </a:solidFill>
                <a:latin typeface="Times New Roman" pitchFamily="18" charset="0"/>
              </a:rPr>
              <a:t>Uma droga</a:t>
            </a:r>
          </a:p>
        </p:txBody>
      </p:sp>
      <p:pic>
        <p:nvPicPr>
          <p:cNvPr id="450564" name="Picture 4" descr="caf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424" y="2275633"/>
            <a:ext cx="2808855" cy="216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65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50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50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2" grpId="0"/>
      <p:bldP spid="45056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Text Box 2"/>
          <p:cNvSpPr txBox="1">
            <a:spLocks noChangeArrowheads="1"/>
          </p:cNvSpPr>
          <p:nvPr/>
        </p:nvSpPr>
        <p:spPr bwMode="auto">
          <a:xfrm>
            <a:off x="324162" y="1700245"/>
            <a:ext cx="5039925" cy="3342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pt-BR" sz="2400" dirty="0">
                <a:latin typeface="Times New Roman" pitchFamily="18" charset="0"/>
              </a:rPr>
              <a:t>Um indivíduo que bebe uma xícara de café cria uma trama de relacionamentos sociais  que se estendem pelo mundo. O café é uma bebida que conecta as pessoas das mais ricas e das mais pobres: é consumido nos países ricos mas cultivado nos países pobres. </a:t>
            </a:r>
          </a:p>
        </p:txBody>
      </p:sp>
      <p:sp>
        <p:nvSpPr>
          <p:cNvPr id="451587" name="Text Box 3"/>
          <p:cNvSpPr txBox="1">
            <a:spLocks noChangeArrowheads="1"/>
          </p:cNvSpPr>
          <p:nvPr/>
        </p:nvSpPr>
        <p:spPr bwMode="auto">
          <a:xfrm>
            <a:off x="0" y="260912"/>
            <a:ext cx="9144000" cy="46164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>
                <a:solidFill>
                  <a:schemeClr val="bg1"/>
                </a:solidFill>
                <a:latin typeface="Times New Roman" pitchFamily="18" charset="0"/>
              </a:rPr>
              <a:t>Relacionamentos sociais</a:t>
            </a:r>
          </a:p>
        </p:txBody>
      </p:sp>
      <p:pic>
        <p:nvPicPr>
          <p:cNvPr id="451588" name="Picture 4" descr="879893297_6cc11249fe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467" y="1233714"/>
            <a:ext cx="3455533" cy="259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1589" name="Picture 5" descr="IMG_97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497" y="3977606"/>
            <a:ext cx="2984923" cy="237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37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1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51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5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5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586" grpId="0"/>
      <p:bldP spid="45158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Text Box 2"/>
          <p:cNvSpPr txBox="1">
            <a:spLocks noChangeArrowheads="1"/>
          </p:cNvSpPr>
          <p:nvPr/>
        </p:nvSpPr>
        <p:spPr bwMode="auto">
          <a:xfrm>
            <a:off x="468967" y="1988804"/>
            <a:ext cx="4464219" cy="26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</a:pPr>
            <a:r>
              <a:rPr lang="pt-BR" sz="2800" dirty="0">
                <a:latin typeface="Times New Roman" pitchFamily="18" charset="0"/>
              </a:rPr>
              <a:t>Ao lado do petróleo, o café é uma das mercadorias mais valiosas no comercio internacional. 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915812" y="753360"/>
            <a:ext cx="3169218" cy="45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endParaRPr lang="pt-BR" sz="2400" b="0">
              <a:latin typeface="Times New Roman" pitchFamily="18" charset="0"/>
            </a:endParaRPr>
          </a:p>
        </p:txBody>
      </p:sp>
      <p:sp>
        <p:nvSpPr>
          <p:cNvPr id="452612" name="Text Box 4"/>
          <p:cNvSpPr txBox="1">
            <a:spLocks noChangeArrowheads="1"/>
          </p:cNvSpPr>
          <p:nvPr/>
        </p:nvSpPr>
        <p:spPr bwMode="auto">
          <a:xfrm>
            <a:off x="0" y="404326"/>
            <a:ext cx="9144000" cy="520096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800">
                <a:solidFill>
                  <a:schemeClr val="bg1"/>
                </a:solidFill>
                <a:latin typeface="Times New Roman" pitchFamily="18" charset="0"/>
              </a:rPr>
              <a:t>Relacionamentos econômicos</a:t>
            </a:r>
          </a:p>
        </p:txBody>
      </p:sp>
      <p:pic>
        <p:nvPicPr>
          <p:cNvPr id="452613" name="Picture 5" descr="historia-do-cafe-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226" y="1916232"/>
            <a:ext cx="3001378" cy="302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34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0" grpId="0"/>
      <p:bldP spid="4526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Text Box 2"/>
          <p:cNvSpPr txBox="1">
            <a:spLocks noChangeArrowheads="1"/>
          </p:cNvSpPr>
          <p:nvPr/>
        </p:nvSpPr>
        <p:spPr bwMode="auto">
          <a:xfrm>
            <a:off x="0" y="293741"/>
            <a:ext cx="9144000" cy="45789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>
                <a:solidFill>
                  <a:schemeClr val="bg1"/>
                </a:solidFill>
                <a:latin typeface="Times New Roman" pitchFamily="18" charset="0"/>
              </a:rPr>
              <a:t>Relacionamentos econômicos</a:t>
            </a:r>
          </a:p>
        </p:txBody>
      </p:sp>
      <p:sp>
        <p:nvSpPr>
          <p:cNvPr id="457731" name="Text Box 3"/>
          <p:cNvSpPr txBox="1">
            <a:spLocks noChangeArrowheads="1"/>
          </p:cNvSpPr>
          <p:nvPr/>
        </p:nvSpPr>
        <p:spPr bwMode="auto">
          <a:xfrm>
            <a:off x="610478" y="1700245"/>
            <a:ext cx="4243724" cy="317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44" tIns="48371" rIns="96744" bIns="4837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pt-BR" sz="2400" dirty="0"/>
              <a:t>A produção supõe o plantio, a colheita, a secagem, o transporte  e a distribuição que requerem relações contínuas entre pessoas a milhares de quilômetros de  distância do consumidor.</a:t>
            </a:r>
          </a:p>
        </p:txBody>
      </p:sp>
      <p:pic>
        <p:nvPicPr>
          <p:cNvPr id="457732" name="Picture 4" descr="IMG_97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278" y="920967"/>
            <a:ext cx="3264656" cy="245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7733" name="Picture 5" descr="IMG_97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278" y="3507619"/>
            <a:ext cx="3284402" cy="258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7734" name="Text Box 6"/>
          <p:cNvSpPr txBox="1">
            <a:spLocks noChangeArrowheads="1"/>
          </p:cNvSpPr>
          <p:nvPr/>
        </p:nvSpPr>
        <p:spPr bwMode="auto">
          <a:xfrm>
            <a:off x="633251" y="5348294"/>
            <a:ext cx="4105503" cy="7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44" tIns="48371" rIns="96744" bIns="4837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000" dirty="0"/>
              <a:t>Colheita e secagem na Fazenda Cabral- </a:t>
            </a:r>
            <a:r>
              <a:rPr lang="pt-BR" sz="2000" dirty="0" err="1"/>
              <a:t>Jacui</a:t>
            </a:r>
            <a:r>
              <a:rPr lang="pt-BR" sz="2000" dirty="0"/>
              <a:t> – MG-2009</a:t>
            </a:r>
          </a:p>
        </p:txBody>
      </p:sp>
    </p:spTree>
    <p:extLst>
      <p:ext uri="{BB962C8B-B14F-4D97-AF65-F5344CB8AC3E}">
        <p14:creationId xmlns:p14="http://schemas.microsoft.com/office/powerpoint/2010/main" val="233867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7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57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57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57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5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0" grpId="0" animBg="1"/>
      <p:bldP spid="457731" grpId="0"/>
      <p:bldP spid="4577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Text Box 2"/>
          <p:cNvSpPr txBox="1">
            <a:spLocks noChangeArrowheads="1"/>
          </p:cNvSpPr>
          <p:nvPr/>
        </p:nvSpPr>
        <p:spPr bwMode="auto">
          <a:xfrm>
            <a:off x="467320" y="2253170"/>
            <a:ext cx="4321062" cy="315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pt-BR" sz="2400">
                <a:latin typeface="Times New Roman" pitchFamily="18" charset="0"/>
              </a:rPr>
              <a:t>O ato de beber café pressupõe todo um processo passado de desenvolvimento social e econômico. O café só passou a ser consumido em larga escala a partir dos fins do século XIX. O legado colonial tem tido um impacto enorme no desenvolvimento do comercio mundial do café.</a:t>
            </a:r>
          </a:p>
        </p:txBody>
      </p:sp>
      <p:sp>
        <p:nvSpPr>
          <p:cNvPr id="453635" name="Text Box 3"/>
          <p:cNvSpPr txBox="1">
            <a:spLocks noChangeArrowheads="1"/>
          </p:cNvSpPr>
          <p:nvPr/>
        </p:nvSpPr>
        <p:spPr bwMode="auto">
          <a:xfrm>
            <a:off x="0" y="404327"/>
            <a:ext cx="9144000" cy="466531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>
            <a:lvl1pPr marL="431800" indent="-4318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>
                <a:solidFill>
                  <a:schemeClr val="bg1"/>
                </a:solidFill>
                <a:latin typeface="Times New Roman" pitchFamily="18" charset="0"/>
              </a:rPr>
              <a:t>      Processo histórico de desenvolvimento social e econômico</a:t>
            </a:r>
          </a:p>
        </p:txBody>
      </p:sp>
      <p:pic>
        <p:nvPicPr>
          <p:cNvPr id="453636" name="Picture 4" descr="116512_inprincipio-ethiop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942" y="1988803"/>
            <a:ext cx="3830706" cy="338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80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3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3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5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5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34" grpId="0"/>
      <p:bldP spid="4536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Text Box 2"/>
          <p:cNvSpPr txBox="1">
            <a:spLocks noChangeArrowheads="1"/>
          </p:cNvSpPr>
          <p:nvPr/>
        </p:nvSpPr>
        <p:spPr bwMode="auto">
          <a:xfrm>
            <a:off x="0" y="404327"/>
            <a:ext cx="9144000" cy="466531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>
            <a:lvl1pPr marL="431800" indent="-4318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>
                <a:solidFill>
                  <a:schemeClr val="bg1"/>
                </a:solidFill>
                <a:latin typeface="Times New Roman" pitchFamily="18" charset="0"/>
              </a:rPr>
              <a:t>      Processo histórico de desenvolvimento social e econômico</a:t>
            </a:r>
          </a:p>
        </p:txBody>
      </p:sp>
      <p:sp>
        <p:nvSpPr>
          <p:cNvPr id="454659" name="Text Box 3"/>
          <p:cNvSpPr txBox="1">
            <a:spLocks noChangeArrowheads="1"/>
          </p:cNvSpPr>
          <p:nvPr/>
        </p:nvSpPr>
        <p:spPr bwMode="auto">
          <a:xfrm>
            <a:off x="454156" y="2070014"/>
            <a:ext cx="4679779" cy="329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pt-BR" sz="2000">
                <a:latin typeface="Arial" charset="0"/>
              </a:rPr>
              <a:t>No Brasil, no Vale da Paraíba, foi em torno da fazenda, como unidade básica da agricultura mercantil, que se articulou a vida social . </a:t>
            </a:r>
          </a:p>
          <a:p>
            <a:pPr eaLnBrk="1" hangingPunct="1"/>
            <a:r>
              <a:rPr lang="pt-BR" sz="2000">
                <a:latin typeface="Arial" charset="0"/>
              </a:rPr>
              <a:t>A produção do café permaneceu dentro dos moldes coloniais, baseada no trabalho escravo e no plantio de grandes extensões de terra, segundo técnicas agrícolas rudimentares.</a:t>
            </a:r>
          </a:p>
        </p:txBody>
      </p:sp>
      <p:pic>
        <p:nvPicPr>
          <p:cNvPr id="454660" name="Picture 4" descr="46a15f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344" y="1413415"/>
            <a:ext cx="3468697" cy="233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4661" name="Picture 5" descr="foto+quanto+vale+2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46" y="3716695"/>
            <a:ext cx="3384777" cy="226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7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4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4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4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8" grpId="0" animBg="1"/>
      <p:bldP spid="4546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Text Box 2"/>
          <p:cNvSpPr txBox="1">
            <a:spLocks noChangeArrowheads="1"/>
          </p:cNvSpPr>
          <p:nvPr/>
        </p:nvSpPr>
        <p:spPr bwMode="auto">
          <a:xfrm>
            <a:off x="0" y="333484"/>
            <a:ext cx="9144000" cy="466531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>
            <a:lvl1pPr marL="431800" indent="-4318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>
                <a:solidFill>
                  <a:schemeClr val="bg1"/>
                </a:solidFill>
                <a:latin typeface="Times New Roman" pitchFamily="18" charset="0"/>
              </a:rPr>
              <a:t>      Processo histórico de desenvolvimento social e econômico</a:t>
            </a:r>
          </a:p>
        </p:txBody>
      </p:sp>
      <p:sp>
        <p:nvSpPr>
          <p:cNvPr id="455683" name="Text Box 3"/>
          <p:cNvSpPr txBox="1">
            <a:spLocks noChangeArrowheads="1"/>
          </p:cNvSpPr>
          <p:nvPr/>
        </p:nvSpPr>
        <p:spPr bwMode="auto">
          <a:xfrm>
            <a:off x="323528" y="1729620"/>
            <a:ext cx="4961793" cy="381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pt-BR" sz="2000" dirty="0">
                <a:latin typeface="Arial" charset="0"/>
              </a:rPr>
              <a:t>A expansão da cultura do café pelos “Oestes” paulistas, a partir de 1870, foi um momento fundamental para a formação da sociedade brasileira contemporânea.</a:t>
            </a:r>
          </a:p>
          <a:p>
            <a:pPr eaLnBrk="1" hangingPunct="1">
              <a:lnSpc>
                <a:spcPct val="110000"/>
              </a:lnSpc>
            </a:pPr>
            <a:r>
              <a:rPr lang="pt-BR" sz="2000" dirty="0">
                <a:latin typeface="Arial" charset="0"/>
              </a:rPr>
              <a:t>Provocou a decadência do trabalho escravo e a introdução do trabalho livre.</a:t>
            </a:r>
          </a:p>
          <a:p>
            <a:pPr eaLnBrk="1" hangingPunct="1">
              <a:lnSpc>
                <a:spcPct val="110000"/>
              </a:lnSpc>
            </a:pPr>
            <a:r>
              <a:rPr lang="pt-BR" sz="2000" dirty="0">
                <a:latin typeface="Arial" charset="0"/>
              </a:rPr>
              <a:t>As riquezas acumuladas pelo café, o capital cafeeiro, foram o motor do desenvolvimento capitalista no Brasil</a:t>
            </a:r>
          </a:p>
        </p:txBody>
      </p:sp>
      <p:pic>
        <p:nvPicPr>
          <p:cNvPr id="455684" name="Picture 4" descr="images[43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030" y="3860108"/>
            <a:ext cx="2664052" cy="217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5685" name="Picture 5" descr="bras_brasil_caf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030" y="981442"/>
            <a:ext cx="2530767" cy="259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0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55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55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55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55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2" grpId="0" animBg="1"/>
      <p:bldP spid="455682" grpId="1" animBg="1"/>
      <p:bldP spid="4556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Text Box 2"/>
          <p:cNvSpPr txBox="1">
            <a:spLocks noChangeArrowheads="1"/>
          </p:cNvSpPr>
          <p:nvPr/>
        </p:nvSpPr>
        <p:spPr bwMode="auto">
          <a:xfrm>
            <a:off x="1586255" y="1470436"/>
            <a:ext cx="7200673" cy="208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sz="2400">
                <a:latin typeface="Times New Roman" pitchFamily="18" charset="0"/>
              </a:rPr>
              <a:t>O café é um produto que permanece no centro dos debates contemporâneos sobre a globalização, direitos humanos e destruição ambiental. Passou a ser uma “marca” e foi politizado. Os consumidores podem boicotar o café que vem de paises que violam os direitos humanos e acordos ambientais</a:t>
            </a:r>
          </a:p>
        </p:txBody>
      </p:sp>
      <p:sp>
        <p:nvSpPr>
          <p:cNvPr id="456707" name="Text Box 3"/>
          <p:cNvSpPr txBox="1">
            <a:spLocks noChangeArrowheads="1"/>
          </p:cNvSpPr>
          <p:nvPr/>
        </p:nvSpPr>
        <p:spPr bwMode="auto">
          <a:xfrm>
            <a:off x="0" y="260912"/>
            <a:ext cx="9144000" cy="830979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>
                <a:solidFill>
                  <a:schemeClr val="bg1"/>
                </a:solidFill>
                <a:latin typeface="Times New Roman" pitchFamily="18" charset="0"/>
              </a:rPr>
              <a:t>Globalização,Comercio Internacional, Direitos Humanos e Destruição Ambiental</a:t>
            </a:r>
          </a:p>
        </p:txBody>
      </p:sp>
      <p:pic>
        <p:nvPicPr>
          <p:cNvPr id="456708" name="Picture 4" descr="1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253" y="3899851"/>
            <a:ext cx="4679779" cy="295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4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6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6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56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5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6" grpId="0"/>
      <p:bldP spid="45670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402" name="Picture 2" descr="calorias_f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356" y="1783184"/>
            <a:ext cx="3888297" cy="321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6403" name="Text Box 3"/>
          <p:cNvSpPr txBox="1">
            <a:spLocks noChangeArrowheads="1"/>
          </p:cNvSpPr>
          <p:nvPr/>
        </p:nvSpPr>
        <p:spPr bwMode="auto">
          <a:xfrm>
            <a:off x="3312377" y="843211"/>
            <a:ext cx="1800168" cy="37495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Trigo</a:t>
            </a:r>
            <a:endParaRPr lang="pt-BR" sz="1800" b="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86404" name="Text Box 4"/>
          <p:cNvSpPr txBox="1">
            <a:spLocks noChangeArrowheads="1"/>
          </p:cNvSpPr>
          <p:nvPr/>
        </p:nvSpPr>
        <p:spPr bwMode="auto">
          <a:xfrm>
            <a:off x="684525" y="3011715"/>
            <a:ext cx="1079443" cy="37495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>
                <a:solidFill>
                  <a:schemeClr val="bg1"/>
                </a:solidFill>
                <a:latin typeface="Arial" charset="0"/>
              </a:rPr>
              <a:t>Sal</a:t>
            </a:r>
            <a:endParaRPr lang="pt-BR" sz="1800" b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86405" name="Text Box 5"/>
          <p:cNvSpPr txBox="1">
            <a:spLocks noChangeArrowheads="1"/>
          </p:cNvSpPr>
          <p:nvPr/>
        </p:nvSpPr>
        <p:spPr bwMode="auto">
          <a:xfrm>
            <a:off x="3740204" y="5574176"/>
            <a:ext cx="1224246" cy="37495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Água</a:t>
            </a:r>
            <a:endParaRPr lang="pt-BR" sz="1800" b="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86406" name="Text Box 6"/>
          <p:cNvSpPr txBox="1">
            <a:spLocks noChangeArrowheads="1"/>
          </p:cNvSpPr>
          <p:nvPr/>
        </p:nvSpPr>
        <p:spPr bwMode="auto">
          <a:xfrm>
            <a:off x="6736645" y="3011715"/>
            <a:ext cx="1439806" cy="37495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Fermento</a:t>
            </a:r>
            <a:endParaRPr lang="pt-BR" sz="1800" b="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46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8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8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8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8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3" grpId="0" animBg="1"/>
      <p:bldP spid="486404" grpId="0" animBg="1"/>
      <p:bldP spid="486405" grpId="0" animBg="1"/>
      <p:bldP spid="48640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450" name="Picture 2" descr="n_fundacao_trigo_3131385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902" y="0"/>
            <a:ext cx="3193901" cy="341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8451" name="Text Box 3"/>
          <p:cNvSpPr txBox="1">
            <a:spLocks noChangeArrowheads="1"/>
          </p:cNvSpPr>
          <p:nvPr/>
        </p:nvSpPr>
        <p:spPr bwMode="auto">
          <a:xfrm>
            <a:off x="324163" y="1197429"/>
            <a:ext cx="1151844" cy="3663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Trigo</a:t>
            </a:r>
          </a:p>
        </p:txBody>
      </p:sp>
      <p:sp>
        <p:nvSpPr>
          <p:cNvPr id="488452" name="Text Box 4"/>
          <p:cNvSpPr txBox="1">
            <a:spLocks noChangeArrowheads="1"/>
          </p:cNvSpPr>
          <p:nvPr/>
        </p:nvSpPr>
        <p:spPr bwMode="auto">
          <a:xfrm>
            <a:off x="2700254" y="765457"/>
            <a:ext cx="2088129" cy="120031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Plantio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Colheita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Moagem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Comercialização</a:t>
            </a:r>
          </a:p>
        </p:txBody>
      </p:sp>
      <p:sp>
        <p:nvSpPr>
          <p:cNvPr id="488453" name="Text Box 5"/>
          <p:cNvSpPr txBox="1">
            <a:spLocks noChangeArrowheads="1"/>
          </p:cNvSpPr>
          <p:nvPr/>
        </p:nvSpPr>
        <p:spPr bwMode="auto">
          <a:xfrm>
            <a:off x="324163" y="4653211"/>
            <a:ext cx="1081088" cy="3663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>
                <a:solidFill>
                  <a:schemeClr val="bg1"/>
                </a:solidFill>
                <a:latin typeface="Arial" charset="0"/>
              </a:rPr>
              <a:t>Sal</a:t>
            </a:r>
          </a:p>
        </p:txBody>
      </p:sp>
      <p:sp>
        <p:nvSpPr>
          <p:cNvPr id="488454" name="Text Box 6"/>
          <p:cNvSpPr txBox="1">
            <a:spLocks noChangeArrowheads="1"/>
          </p:cNvSpPr>
          <p:nvPr/>
        </p:nvSpPr>
        <p:spPr bwMode="auto">
          <a:xfrm>
            <a:off x="2700254" y="4221238"/>
            <a:ext cx="2088129" cy="92332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Retirada do mar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Processamento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Embalagem</a:t>
            </a:r>
          </a:p>
        </p:txBody>
      </p:sp>
      <p:pic>
        <p:nvPicPr>
          <p:cNvPr id="488455" name="Picture 7" descr="s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186" y="3789266"/>
            <a:ext cx="3960700" cy="2616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8456" name="Line 8"/>
          <p:cNvSpPr>
            <a:spLocks noChangeShapeType="1"/>
          </p:cNvSpPr>
          <p:nvPr/>
        </p:nvSpPr>
        <p:spPr bwMode="auto">
          <a:xfrm>
            <a:off x="1691566" y="1484259"/>
            <a:ext cx="7190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  <p:sp>
        <p:nvSpPr>
          <p:cNvPr id="488457" name="Line 9"/>
          <p:cNvSpPr>
            <a:spLocks noChangeShapeType="1"/>
          </p:cNvSpPr>
          <p:nvPr/>
        </p:nvSpPr>
        <p:spPr bwMode="auto">
          <a:xfrm>
            <a:off x="1619164" y="4869197"/>
            <a:ext cx="72072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04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8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8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8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8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8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8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8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1" grpId="0" animBg="1"/>
      <p:bldP spid="488452" grpId="0" animBg="1"/>
      <p:bldP spid="488453" grpId="0" animBg="1"/>
      <p:bldP spid="488454" grpId="0" animBg="1"/>
      <p:bldP spid="488456" grpId="0" animBg="1"/>
      <p:bldP spid="48845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Text Box 2"/>
          <p:cNvSpPr txBox="1">
            <a:spLocks noChangeArrowheads="1"/>
          </p:cNvSpPr>
          <p:nvPr/>
        </p:nvSpPr>
        <p:spPr bwMode="auto">
          <a:xfrm>
            <a:off x="610478" y="1197429"/>
            <a:ext cx="1369049" cy="37495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Água</a:t>
            </a:r>
          </a:p>
        </p:txBody>
      </p:sp>
      <p:sp>
        <p:nvSpPr>
          <p:cNvPr id="490499" name="Text Box 3"/>
          <p:cNvSpPr txBox="1">
            <a:spLocks noChangeArrowheads="1"/>
          </p:cNvSpPr>
          <p:nvPr/>
        </p:nvSpPr>
        <p:spPr bwMode="auto">
          <a:xfrm>
            <a:off x="610478" y="4292081"/>
            <a:ext cx="1584608" cy="37495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Fermento</a:t>
            </a:r>
          </a:p>
        </p:txBody>
      </p:sp>
      <p:pic>
        <p:nvPicPr>
          <p:cNvPr id="490500" name="Picture 4" descr="ag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668" y="260912"/>
            <a:ext cx="3095170" cy="3094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0501" name="Picture 5" descr="fermento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227" y="3716694"/>
            <a:ext cx="2881257" cy="256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0502" name="Text Box 6"/>
          <p:cNvSpPr txBox="1">
            <a:spLocks noChangeArrowheads="1"/>
          </p:cNvSpPr>
          <p:nvPr/>
        </p:nvSpPr>
        <p:spPr bwMode="auto">
          <a:xfrm>
            <a:off x="3348577" y="908871"/>
            <a:ext cx="2088129" cy="92332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Captação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Tratamento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Distribuição</a:t>
            </a:r>
          </a:p>
        </p:txBody>
      </p:sp>
      <p:sp>
        <p:nvSpPr>
          <p:cNvPr id="490503" name="Text Box 7"/>
          <p:cNvSpPr txBox="1">
            <a:spLocks noChangeArrowheads="1"/>
          </p:cNvSpPr>
          <p:nvPr/>
        </p:nvSpPr>
        <p:spPr bwMode="auto">
          <a:xfrm>
            <a:off x="3564136" y="3860109"/>
            <a:ext cx="2088130" cy="92332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Produção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Comercialização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Distribuição</a:t>
            </a:r>
          </a:p>
        </p:txBody>
      </p:sp>
      <p:sp>
        <p:nvSpPr>
          <p:cNvPr id="490504" name="Line 8"/>
          <p:cNvSpPr>
            <a:spLocks noChangeShapeType="1"/>
          </p:cNvSpPr>
          <p:nvPr/>
        </p:nvSpPr>
        <p:spPr bwMode="auto">
          <a:xfrm>
            <a:off x="2195086" y="1484259"/>
            <a:ext cx="93628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  <p:sp>
        <p:nvSpPr>
          <p:cNvPr id="490505" name="Line 9"/>
          <p:cNvSpPr>
            <a:spLocks noChangeShapeType="1"/>
          </p:cNvSpPr>
          <p:nvPr/>
        </p:nvSpPr>
        <p:spPr bwMode="auto">
          <a:xfrm>
            <a:off x="2484693" y="4437224"/>
            <a:ext cx="7190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98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9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9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9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9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9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9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9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8" grpId="0" animBg="1"/>
      <p:bldP spid="490499" grpId="0" animBg="1"/>
      <p:bldP spid="490502" grpId="0" animBg="1"/>
      <p:bldP spid="490503" grpId="0" animBg="1"/>
      <p:bldP spid="490504" grpId="0" animBg="1"/>
      <p:bldP spid="49050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Text Box 2"/>
          <p:cNvSpPr txBox="1">
            <a:spLocks noChangeArrowheads="1"/>
          </p:cNvSpPr>
          <p:nvPr/>
        </p:nvSpPr>
        <p:spPr bwMode="auto">
          <a:xfrm>
            <a:off x="468966" y="1413415"/>
            <a:ext cx="2086484" cy="37495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Equipamentos</a:t>
            </a:r>
          </a:p>
        </p:txBody>
      </p:sp>
      <p:sp>
        <p:nvSpPr>
          <p:cNvPr id="492547" name="Text Box 3"/>
          <p:cNvSpPr txBox="1">
            <a:spLocks noChangeArrowheads="1"/>
          </p:cNvSpPr>
          <p:nvPr/>
        </p:nvSpPr>
        <p:spPr bwMode="auto">
          <a:xfrm>
            <a:off x="2843410" y="1124858"/>
            <a:ext cx="3095171" cy="92332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Máquina para preparar a massa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Forno para assar o pão</a:t>
            </a:r>
          </a:p>
        </p:txBody>
      </p:sp>
      <p:sp>
        <p:nvSpPr>
          <p:cNvPr id="492548" name="Text Box 4"/>
          <p:cNvSpPr txBox="1">
            <a:spLocks noChangeArrowheads="1"/>
          </p:cNvSpPr>
          <p:nvPr/>
        </p:nvSpPr>
        <p:spPr bwMode="auto">
          <a:xfrm>
            <a:off x="6516148" y="1197430"/>
            <a:ext cx="1943327" cy="92332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Fabricados em indústrias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Matéria prima</a:t>
            </a:r>
          </a:p>
        </p:txBody>
      </p:sp>
      <p:sp>
        <p:nvSpPr>
          <p:cNvPr id="492549" name="Text Box 5"/>
          <p:cNvSpPr txBox="1">
            <a:spLocks noChangeArrowheads="1"/>
          </p:cNvSpPr>
          <p:nvPr/>
        </p:nvSpPr>
        <p:spPr bwMode="auto">
          <a:xfrm>
            <a:off x="179360" y="4292081"/>
            <a:ext cx="1872570" cy="368041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Tipo de energia</a:t>
            </a:r>
          </a:p>
        </p:txBody>
      </p:sp>
      <p:sp>
        <p:nvSpPr>
          <p:cNvPr id="492550" name="Text Box 6"/>
          <p:cNvSpPr txBox="1">
            <a:spLocks noChangeArrowheads="1"/>
          </p:cNvSpPr>
          <p:nvPr/>
        </p:nvSpPr>
        <p:spPr bwMode="auto">
          <a:xfrm>
            <a:off x="3203774" y="2852749"/>
            <a:ext cx="1369049" cy="92332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Fogo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Madeira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Carvão</a:t>
            </a:r>
          </a:p>
        </p:txBody>
      </p:sp>
      <p:sp>
        <p:nvSpPr>
          <p:cNvPr id="492551" name="Text Box 7"/>
          <p:cNvSpPr txBox="1">
            <a:spLocks noChangeArrowheads="1"/>
          </p:cNvSpPr>
          <p:nvPr/>
        </p:nvSpPr>
        <p:spPr bwMode="auto">
          <a:xfrm>
            <a:off x="3058971" y="4508069"/>
            <a:ext cx="1800168" cy="120031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Energia elétrica</a:t>
            </a:r>
          </a:p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Linhas de transmissão</a:t>
            </a:r>
          </a:p>
        </p:txBody>
      </p:sp>
      <p:pic>
        <p:nvPicPr>
          <p:cNvPr id="492552" name="Picture 8" descr="maquina_salga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686" y="2565919"/>
            <a:ext cx="3809315" cy="380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553" name="Line 9"/>
          <p:cNvSpPr>
            <a:spLocks noChangeShapeType="1"/>
          </p:cNvSpPr>
          <p:nvPr/>
        </p:nvSpPr>
        <p:spPr bwMode="auto">
          <a:xfrm flipV="1">
            <a:off x="2339890" y="3789266"/>
            <a:ext cx="575922" cy="4319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  <p:sp>
        <p:nvSpPr>
          <p:cNvPr id="492554" name="Line 10"/>
          <p:cNvSpPr>
            <a:spLocks noChangeShapeType="1"/>
          </p:cNvSpPr>
          <p:nvPr/>
        </p:nvSpPr>
        <p:spPr bwMode="auto">
          <a:xfrm>
            <a:off x="2269135" y="4582367"/>
            <a:ext cx="431119" cy="4302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14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9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9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9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9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9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9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9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9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6" grpId="0" animBg="1"/>
      <p:bldP spid="492547" grpId="0" animBg="1"/>
      <p:bldP spid="492548" grpId="0" animBg="1"/>
      <p:bldP spid="492549" grpId="0" animBg="1"/>
      <p:bldP spid="492550" grpId="0" animBg="1"/>
      <p:bldP spid="492551" grpId="0" animBg="1"/>
      <p:bldP spid="492553" grpId="0" animBg="1"/>
      <p:bldP spid="4925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594" name="Picture 2" descr="CONSUMI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1" y="423333"/>
            <a:ext cx="3530759" cy="246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4595" name="Picture 3" descr="f_260609757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770" y="188341"/>
            <a:ext cx="3262871" cy="2448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4596" name="Picture 4" descr="padaria_2_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40" y="4221088"/>
            <a:ext cx="3282856" cy="246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4597" name="Picture 5" descr="supermercad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306" y="4131489"/>
            <a:ext cx="3600336" cy="240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4598" name="Text Box 6"/>
          <p:cNvSpPr txBox="1">
            <a:spLocks noChangeArrowheads="1"/>
          </p:cNvSpPr>
          <p:nvPr/>
        </p:nvSpPr>
        <p:spPr bwMode="auto">
          <a:xfrm>
            <a:off x="642375" y="2918671"/>
            <a:ext cx="1800168" cy="36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latin typeface="Arial" charset="0"/>
              </a:rPr>
              <a:t>Consumidor</a:t>
            </a:r>
          </a:p>
        </p:txBody>
      </p:sp>
      <p:sp>
        <p:nvSpPr>
          <p:cNvPr id="494599" name="Line 7"/>
          <p:cNvSpPr>
            <a:spLocks noChangeShapeType="1"/>
          </p:cNvSpPr>
          <p:nvPr/>
        </p:nvSpPr>
        <p:spPr bwMode="auto">
          <a:xfrm>
            <a:off x="3348578" y="1197429"/>
            <a:ext cx="201572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  <p:sp>
        <p:nvSpPr>
          <p:cNvPr id="494600" name="Line 8"/>
          <p:cNvSpPr>
            <a:spLocks noChangeShapeType="1"/>
          </p:cNvSpPr>
          <p:nvPr/>
        </p:nvSpPr>
        <p:spPr bwMode="auto">
          <a:xfrm>
            <a:off x="1346226" y="3284984"/>
            <a:ext cx="0" cy="7205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  <p:sp>
        <p:nvSpPr>
          <p:cNvPr id="494601" name="Line 9"/>
          <p:cNvSpPr>
            <a:spLocks noChangeShapeType="1"/>
          </p:cNvSpPr>
          <p:nvPr/>
        </p:nvSpPr>
        <p:spPr bwMode="auto">
          <a:xfrm>
            <a:off x="3276176" y="1772816"/>
            <a:ext cx="2088129" cy="17278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717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9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9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9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9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9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9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9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8" grpId="0"/>
      <p:bldP spid="494599" grpId="0" animBg="1"/>
      <p:bldP spid="494600" grpId="0" animBg="1"/>
      <p:bldP spid="49460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642" name="Picture 2" descr="calorias_f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40" y="1124857"/>
            <a:ext cx="2738099" cy="226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6644" name="AutoShape 4"/>
          <p:cNvSpPr>
            <a:spLocks noChangeArrowheads="1"/>
          </p:cNvSpPr>
          <p:nvPr/>
        </p:nvSpPr>
        <p:spPr bwMode="auto">
          <a:xfrm>
            <a:off x="4067657" y="2061375"/>
            <a:ext cx="1008687" cy="430244"/>
          </a:xfrm>
          <a:prstGeom prst="leftRightArrow">
            <a:avLst>
              <a:gd name="adj1" fmla="val 50000"/>
              <a:gd name="adj2" fmla="val 4923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6753" tIns="48376" rIns="96753" bIns="48376" anchor="ctr"/>
          <a:lstStyle/>
          <a:p>
            <a:endParaRPr lang="pt-BR"/>
          </a:p>
        </p:txBody>
      </p:sp>
      <p:sp>
        <p:nvSpPr>
          <p:cNvPr id="496645" name="Text Box 5"/>
          <p:cNvSpPr txBox="1">
            <a:spLocks noChangeArrowheads="1"/>
          </p:cNvSpPr>
          <p:nvPr/>
        </p:nvSpPr>
        <p:spPr bwMode="auto">
          <a:xfrm>
            <a:off x="1115643" y="4653211"/>
            <a:ext cx="2376091" cy="3663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Tempo de trabalho</a:t>
            </a:r>
          </a:p>
        </p:txBody>
      </p:sp>
      <p:sp>
        <p:nvSpPr>
          <p:cNvPr id="496646" name="Text Box 6"/>
          <p:cNvSpPr txBox="1">
            <a:spLocks noChangeArrowheads="1"/>
          </p:cNvSpPr>
          <p:nvPr/>
        </p:nvSpPr>
        <p:spPr bwMode="auto">
          <a:xfrm>
            <a:off x="5579864" y="4582367"/>
            <a:ext cx="2376091" cy="3663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1800" dirty="0">
                <a:solidFill>
                  <a:schemeClr val="bg1"/>
                </a:solidFill>
                <a:latin typeface="Arial" charset="0"/>
              </a:rPr>
              <a:t>Tempo de trabalho</a:t>
            </a:r>
          </a:p>
        </p:txBody>
      </p:sp>
      <p:sp>
        <p:nvSpPr>
          <p:cNvPr id="496647" name="AutoShape 7"/>
          <p:cNvSpPr>
            <a:spLocks noChangeArrowheads="1"/>
          </p:cNvSpPr>
          <p:nvPr/>
        </p:nvSpPr>
        <p:spPr bwMode="auto">
          <a:xfrm>
            <a:off x="2195087" y="3716695"/>
            <a:ext cx="144803" cy="720530"/>
          </a:xfrm>
          <a:prstGeom prst="downArrow">
            <a:avLst>
              <a:gd name="adj1" fmla="val 50000"/>
              <a:gd name="adj2" fmla="val 11846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6753" tIns="48376" rIns="96753" bIns="48376" anchor="ctr"/>
          <a:lstStyle/>
          <a:p>
            <a:endParaRPr lang="pt-BR"/>
          </a:p>
        </p:txBody>
      </p:sp>
      <p:sp>
        <p:nvSpPr>
          <p:cNvPr id="496648" name="AutoShape 8"/>
          <p:cNvSpPr>
            <a:spLocks noChangeArrowheads="1"/>
          </p:cNvSpPr>
          <p:nvPr/>
        </p:nvSpPr>
        <p:spPr bwMode="auto">
          <a:xfrm>
            <a:off x="6588550" y="3644123"/>
            <a:ext cx="144803" cy="722258"/>
          </a:xfrm>
          <a:prstGeom prst="downArrow">
            <a:avLst>
              <a:gd name="adj1" fmla="val 50000"/>
              <a:gd name="adj2" fmla="val 11875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6753" tIns="48376" rIns="96753" bIns="48376" anchor="ctr"/>
          <a:lstStyle/>
          <a:p>
            <a:endParaRPr lang="pt-BR"/>
          </a:p>
        </p:txBody>
      </p:sp>
      <p:sp>
        <p:nvSpPr>
          <p:cNvPr id="496649" name="Text Box 9"/>
          <p:cNvSpPr txBox="1">
            <a:spLocks noChangeArrowheads="1"/>
          </p:cNvSpPr>
          <p:nvPr/>
        </p:nvSpPr>
        <p:spPr bwMode="auto">
          <a:xfrm>
            <a:off x="2410647" y="5805714"/>
            <a:ext cx="4681424" cy="8309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 dirty="0">
                <a:solidFill>
                  <a:schemeClr val="bg2"/>
                </a:solidFill>
                <a:latin typeface="Arial" charset="0"/>
              </a:rPr>
              <a:t>Comparação de trabalho humano</a:t>
            </a:r>
          </a:p>
        </p:txBody>
      </p:sp>
      <p:sp>
        <p:nvSpPr>
          <p:cNvPr id="496650" name="Text Box 10"/>
          <p:cNvSpPr txBox="1">
            <a:spLocks noChangeArrowheads="1"/>
          </p:cNvSpPr>
          <p:nvPr/>
        </p:nvSpPr>
        <p:spPr bwMode="auto">
          <a:xfrm>
            <a:off x="3203774" y="188341"/>
            <a:ext cx="2520894" cy="475169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sz="2400" dirty="0">
                <a:solidFill>
                  <a:schemeClr val="bg1"/>
                </a:solidFill>
                <a:latin typeface="Arial" charset="0"/>
              </a:rPr>
              <a:t>Equivalência</a:t>
            </a:r>
          </a:p>
        </p:txBody>
      </p:sp>
      <p:sp>
        <p:nvSpPr>
          <p:cNvPr id="496651" name="AutoShape 11"/>
          <p:cNvSpPr>
            <a:spLocks noChangeArrowheads="1"/>
          </p:cNvSpPr>
          <p:nvPr/>
        </p:nvSpPr>
        <p:spPr bwMode="auto">
          <a:xfrm>
            <a:off x="4067656" y="4724054"/>
            <a:ext cx="936286" cy="145143"/>
          </a:xfrm>
          <a:prstGeom prst="leftRightArrow">
            <a:avLst>
              <a:gd name="adj1" fmla="val 50000"/>
              <a:gd name="adj2" fmla="val 13547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6753" tIns="48376" rIns="96753" bIns="48376" anchor="ctr"/>
          <a:lstStyle/>
          <a:p>
            <a:endParaRPr lang="pt-BR"/>
          </a:p>
        </p:txBody>
      </p:sp>
      <p:pic>
        <p:nvPicPr>
          <p:cNvPr id="33803" name="Picture 13" descr="ANd9GcSytZ5E1rBmxZ1CiLJS4H4gGeH_oTUZut6US5kp6IMO88bx6w_6G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758" y="1313198"/>
            <a:ext cx="2636078" cy="195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5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9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9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9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9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9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9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9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9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4" grpId="0" animBg="1"/>
      <p:bldP spid="496645" grpId="0" animBg="1"/>
      <p:bldP spid="496646" grpId="0" animBg="1"/>
      <p:bldP spid="496647" grpId="0" animBg="1"/>
      <p:bldP spid="496648" grpId="0" animBg="1"/>
      <p:bldP spid="496649" grpId="0" animBg="1"/>
      <p:bldP spid="496650" grpId="0" animBg="1"/>
      <p:bldP spid="49665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579032" y="692696"/>
            <a:ext cx="5831624" cy="5829471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 eaLnBrk="0" hangingPunct="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  <a:latin typeface="Arial" charset="0"/>
              </a:rPr>
              <a:t>Se para tomar uma café da manhã, há tanta gente envolvida, direta ou indiretamente, você pode imaginar quanto trabalho é necessário para a fabricação de ônibus, bicicleta, automóvel, para a construção da casa em que você vive ou da Universidade onde estuda.</a:t>
            </a:r>
          </a:p>
        </p:txBody>
      </p:sp>
    </p:spTree>
    <p:extLst>
      <p:ext uri="{BB962C8B-B14F-4D97-AF65-F5344CB8AC3E}">
        <p14:creationId xmlns:p14="http://schemas.microsoft.com/office/powerpoint/2010/main" val="2489329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90992" y="62528"/>
            <a:ext cx="7992888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  PERGUNTAS DE UM TRABALHADOR QUE LÊ</a:t>
            </a:r>
          </a:p>
          <a:p>
            <a:r>
              <a:rPr lang="pt-BR" sz="2400" dirty="0"/>
              <a:t>			</a:t>
            </a:r>
            <a:r>
              <a:rPr lang="pt-BR" sz="2400"/>
              <a:t>	Bertold </a:t>
            </a:r>
            <a:r>
              <a:rPr lang="pt-BR" sz="2400" dirty="0"/>
              <a:t>Brecht</a:t>
            </a:r>
          </a:p>
          <a:p>
            <a:endParaRPr lang="pt-BR" sz="2400" dirty="0"/>
          </a:p>
          <a:p>
            <a:r>
              <a:rPr lang="pt-BR" sz="2400" b="1" dirty="0"/>
              <a:t>Quem construiu Tebas de sete portas?</a:t>
            </a:r>
            <a:endParaRPr lang="pt-BR" sz="2400" dirty="0"/>
          </a:p>
          <a:p>
            <a:r>
              <a:rPr lang="pt-BR" sz="2400" b="1" dirty="0"/>
              <a:t>Nos livros estão os nomes dos reis.</a:t>
            </a:r>
            <a:endParaRPr lang="pt-BR" sz="2400" dirty="0"/>
          </a:p>
          <a:p>
            <a:r>
              <a:rPr lang="pt-BR" sz="2400" b="1" dirty="0"/>
              <a:t>Arrastaram eles os blocos de pedra?</a:t>
            </a:r>
            <a:endParaRPr lang="pt-BR" sz="2400" dirty="0"/>
          </a:p>
          <a:p>
            <a:r>
              <a:rPr lang="pt-BR" sz="2400" b="1" dirty="0"/>
              <a:t>E a Babilônia várias vezes destruída,</a:t>
            </a:r>
            <a:endParaRPr lang="pt-BR" sz="2400" dirty="0"/>
          </a:p>
          <a:p>
            <a:r>
              <a:rPr lang="pt-BR" sz="2400" b="1" dirty="0"/>
              <a:t>Quem a reconstruiu tantas vezes? Em que casas</a:t>
            </a:r>
            <a:endParaRPr lang="pt-BR" sz="2400" dirty="0"/>
          </a:p>
          <a:p>
            <a:r>
              <a:rPr lang="pt-BR" sz="2400" b="1" dirty="0"/>
              <a:t>da Lima Dourada moravam os construtores?</a:t>
            </a:r>
            <a:endParaRPr lang="pt-BR" sz="2400" dirty="0"/>
          </a:p>
          <a:p>
            <a:r>
              <a:rPr lang="pt-BR" sz="2400" b="1" dirty="0"/>
              <a:t>Para onde foram os pedreiros, na noite em que a</a:t>
            </a:r>
            <a:endParaRPr lang="pt-BR" sz="2400" dirty="0"/>
          </a:p>
          <a:p>
            <a:r>
              <a:rPr lang="pt-BR" sz="2400" b="1" dirty="0"/>
              <a:t>Muralha da China ficou pronta?</a:t>
            </a:r>
            <a:endParaRPr lang="pt-BR" sz="2400" dirty="0"/>
          </a:p>
          <a:p>
            <a:r>
              <a:rPr lang="pt-BR" sz="2400" b="1" dirty="0"/>
              <a:t>A grande Roma está cheia de arcos do triunfo.</a:t>
            </a:r>
            <a:endParaRPr lang="pt-BR" sz="2400" dirty="0"/>
          </a:p>
          <a:p>
            <a:r>
              <a:rPr lang="pt-BR" sz="2400" b="1" dirty="0"/>
              <a:t>Quem os ergueu? Sobre quem</a:t>
            </a:r>
            <a:endParaRPr lang="pt-BR" sz="2400" dirty="0"/>
          </a:p>
          <a:p>
            <a:r>
              <a:rPr lang="pt-BR" sz="2400" b="1" dirty="0"/>
              <a:t>triunfaram os Césares? A decantada Bizâncio</a:t>
            </a:r>
            <a:endParaRPr lang="pt-BR" sz="2400" dirty="0"/>
          </a:p>
          <a:p>
            <a:r>
              <a:rPr lang="pt-BR" sz="2400" b="1" dirty="0"/>
              <a:t>tinha somente os palácios para seus habitantes?</a:t>
            </a:r>
            <a:endParaRPr lang="pt-BR" sz="2400" dirty="0"/>
          </a:p>
          <a:p>
            <a:r>
              <a:rPr lang="pt-BR" sz="2400" b="1" dirty="0"/>
              <a:t>Mesmo na legendária Atlântida </a:t>
            </a:r>
            <a:endParaRPr lang="pt-BR" sz="2400" dirty="0"/>
          </a:p>
          <a:p>
            <a:r>
              <a:rPr lang="pt-BR" sz="2400" b="1" dirty="0"/>
              <a:t>os que se afogavam gritaram por seus escravos</a:t>
            </a:r>
            <a:endParaRPr lang="pt-BR" sz="2400" dirty="0"/>
          </a:p>
          <a:p>
            <a:r>
              <a:rPr lang="pt-BR" sz="2400" b="1" dirty="0"/>
              <a:t>na noite em que o mar a tragou.</a:t>
            </a:r>
            <a:endParaRPr lang="pt-BR" sz="2400" dirty="0"/>
          </a:p>
          <a:p>
            <a:r>
              <a:rPr lang="pt-BR" sz="2400" b="1" dirty="0"/>
              <a:t> </a:t>
            </a:r>
            <a:endParaRPr lang="pt-BR" sz="2400" dirty="0"/>
          </a:p>
          <a:p>
            <a:r>
              <a:rPr lang="pt-BR" sz="2400" b="1" dirty="0"/>
              <a:t> 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40867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9592" y="510297"/>
            <a:ext cx="705678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O jovem Alexandre conquistou a Índia.</a:t>
            </a:r>
            <a:endParaRPr lang="pt-BR" sz="2400" dirty="0"/>
          </a:p>
          <a:p>
            <a:r>
              <a:rPr lang="pt-BR" sz="2400" b="1" dirty="0"/>
              <a:t>Sozinho? </a:t>
            </a:r>
            <a:endParaRPr lang="pt-BR" sz="2400" dirty="0"/>
          </a:p>
          <a:p>
            <a:r>
              <a:rPr lang="pt-BR" sz="2400" b="1" dirty="0"/>
              <a:t>César bateu os gauleses.</a:t>
            </a:r>
            <a:endParaRPr lang="pt-BR" sz="2400" dirty="0"/>
          </a:p>
          <a:p>
            <a:r>
              <a:rPr lang="pt-BR" sz="2400" b="1" dirty="0"/>
              <a:t>Não levava sequer um cozinheiro?</a:t>
            </a:r>
            <a:endParaRPr lang="pt-BR" sz="2400" dirty="0"/>
          </a:p>
          <a:p>
            <a:r>
              <a:rPr lang="pt-BR" sz="2400" b="1" dirty="0"/>
              <a:t>Felipe da Espanha chorou quando sua armada </a:t>
            </a:r>
            <a:endParaRPr lang="pt-BR" sz="2400" dirty="0"/>
          </a:p>
          <a:p>
            <a:r>
              <a:rPr lang="pt-BR" sz="2400" b="1" dirty="0"/>
              <a:t>Naufragou. Ninguém mais chorou?</a:t>
            </a:r>
            <a:endParaRPr lang="pt-BR" sz="2400" dirty="0"/>
          </a:p>
          <a:p>
            <a:r>
              <a:rPr lang="pt-BR" sz="2400" b="1" dirty="0"/>
              <a:t>Frederico II venceu a guerra dos Sete Anos.</a:t>
            </a:r>
            <a:endParaRPr lang="pt-BR" sz="2400" dirty="0"/>
          </a:p>
          <a:p>
            <a:r>
              <a:rPr lang="pt-BR" sz="2400" b="1" dirty="0"/>
              <a:t>Quem venceu além dele?</a:t>
            </a:r>
            <a:endParaRPr lang="pt-BR" sz="2400" dirty="0"/>
          </a:p>
          <a:p>
            <a:r>
              <a:rPr lang="pt-BR" sz="2400" b="1" dirty="0"/>
              <a:t> </a:t>
            </a:r>
            <a:endParaRPr lang="pt-BR" sz="2400" dirty="0"/>
          </a:p>
          <a:p>
            <a:r>
              <a:rPr lang="pt-BR" sz="2400" b="1" dirty="0"/>
              <a:t> </a:t>
            </a:r>
            <a:endParaRPr lang="pt-BR" sz="2400" dirty="0"/>
          </a:p>
          <a:p>
            <a:r>
              <a:rPr lang="pt-BR" sz="2400" b="1" dirty="0"/>
              <a:t>Cada página uma vitória.</a:t>
            </a:r>
            <a:endParaRPr lang="pt-BR" sz="2400" dirty="0"/>
          </a:p>
          <a:p>
            <a:r>
              <a:rPr lang="pt-BR" sz="2400" b="1" dirty="0"/>
              <a:t>Quem cozinhava o banquete?</a:t>
            </a:r>
            <a:endParaRPr lang="pt-BR" sz="2400" dirty="0"/>
          </a:p>
          <a:p>
            <a:r>
              <a:rPr lang="pt-BR" sz="2400" b="1" dirty="0"/>
              <a:t>A cada dez anos uma grande homem.</a:t>
            </a:r>
            <a:endParaRPr lang="pt-BR" sz="2400" dirty="0"/>
          </a:p>
          <a:p>
            <a:r>
              <a:rPr lang="pt-BR" sz="2400" b="1" dirty="0"/>
              <a:t>Quem pagava a conta?</a:t>
            </a:r>
            <a:endParaRPr lang="pt-BR" sz="2400" dirty="0"/>
          </a:p>
          <a:p>
            <a:r>
              <a:rPr lang="pt-BR" sz="2400" b="1" dirty="0"/>
              <a:t> </a:t>
            </a:r>
            <a:endParaRPr lang="pt-BR" sz="2400" dirty="0"/>
          </a:p>
          <a:p>
            <a:r>
              <a:rPr lang="pt-BR" sz="2400" b="1" dirty="0"/>
              <a:t>Tantas histórias.</a:t>
            </a:r>
            <a:endParaRPr lang="pt-BR" sz="2400" dirty="0"/>
          </a:p>
          <a:p>
            <a:r>
              <a:rPr lang="pt-BR" sz="2400" b="1" dirty="0"/>
              <a:t>Tantas questões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434369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24000" y="917104"/>
            <a:ext cx="734481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 açúcar – Ferreira Gullar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O branco açúcar que adoçará meu café </a:t>
            </a:r>
            <a:br>
              <a:rPr lang="pt-BR" dirty="0"/>
            </a:br>
            <a:r>
              <a:rPr lang="pt-BR" b="1" dirty="0"/>
              <a:t>nesta manhã de Ipanema </a:t>
            </a:r>
            <a:br>
              <a:rPr lang="pt-BR" dirty="0"/>
            </a:br>
            <a:r>
              <a:rPr lang="pt-BR" b="1" dirty="0"/>
              <a:t>não foi produzido por mim </a:t>
            </a:r>
            <a:br>
              <a:rPr lang="pt-BR" dirty="0"/>
            </a:br>
            <a:r>
              <a:rPr lang="pt-BR" b="1" dirty="0"/>
              <a:t>nem surgiu dentro do açucareiro por milagre.</a:t>
            </a:r>
            <a:endParaRPr lang="pt-BR" dirty="0"/>
          </a:p>
          <a:p>
            <a:r>
              <a:rPr lang="pt-BR" b="1" dirty="0"/>
              <a:t>Vejo-o puro </a:t>
            </a:r>
            <a:br>
              <a:rPr lang="pt-BR" dirty="0"/>
            </a:br>
            <a:r>
              <a:rPr lang="pt-BR" b="1" dirty="0"/>
              <a:t>e afável ao paladar </a:t>
            </a:r>
            <a:br>
              <a:rPr lang="pt-BR" dirty="0"/>
            </a:br>
            <a:r>
              <a:rPr lang="pt-BR" b="1" dirty="0"/>
              <a:t>como beijo de moça, água </a:t>
            </a:r>
            <a:br>
              <a:rPr lang="pt-BR" dirty="0"/>
            </a:br>
            <a:r>
              <a:rPr lang="pt-BR" b="1" dirty="0"/>
              <a:t>na pele, flor </a:t>
            </a:r>
            <a:br>
              <a:rPr lang="pt-BR" dirty="0"/>
            </a:br>
            <a:r>
              <a:rPr lang="pt-BR" b="1" dirty="0"/>
              <a:t>que se dissolve na boca. Mas este açúcar </a:t>
            </a:r>
            <a:br>
              <a:rPr lang="pt-BR" dirty="0"/>
            </a:br>
            <a:r>
              <a:rPr lang="pt-BR" b="1" dirty="0"/>
              <a:t>não foi feito por mim.</a:t>
            </a:r>
            <a:endParaRPr lang="pt-BR" dirty="0"/>
          </a:p>
          <a:p>
            <a:r>
              <a:rPr lang="pt-BR" b="1" dirty="0"/>
              <a:t>Este açúcar veio </a:t>
            </a:r>
            <a:br>
              <a:rPr lang="pt-BR" dirty="0"/>
            </a:br>
            <a:r>
              <a:rPr lang="pt-BR" b="1" dirty="0"/>
              <a:t>da mercearia da esquina e tampouco o fez o Oliveira, dono da mercearia. </a:t>
            </a:r>
            <a:br>
              <a:rPr lang="pt-BR" dirty="0"/>
            </a:br>
            <a:r>
              <a:rPr lang="pt-BR" b="1" dirty="0"/>
              <a:t>Este açúcar veio </a:t>
            </a:r>
            <a:br>
              <a:rPr lang="pt-BR" dirty="0"/>
            </a:br>
            <a:r>
              <a:rPr lang="pt-BR" b="1" dirty="0"/>
              <a:t>de uma usina de açúcar em Pernambuco </a:t>
            </a:r>
            <a:br>
              <a:rPr lang="pt-BR" dirty="0"/>
            </a:br>
            <a:r>
              <a:rPr lang="pt-BR" b="1" dirty="0"/>
              <a:t>ou no Estado do Rio </a:t>
            </a:r>
            <a:br>
              <a:rPr lang="pt-BR" dirty="0"/>
            </a:br>
            <a:r>
              <a:rPr lang="pt-BR" b="1" dirty="0"/>
              <a:t>e tampouco o fez o dono da usina.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25455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87624" y="836712"/>
            <a:ext cx="60486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Este açúcar era cana </a:t>
            </a:r>
            <a:br>
              <a:rPr lang="pt-BR" dirty="0"/>
            </a:br>
            <a:r>
              <a:rPr lang="pt-BR" b="1" dirty="0"/>
              <a:t>e veio dos canaviais extensos </a:t>
            </a:r>
            <a:br>
              <a:rPr lang="pt-BR" dirty="0"/>
            </a:br>
            <a:r>
              <a:rPr lang="pt-BR" b="1" dirty="0"/>
              <a:t>que não nascem por acaso </a:t>
            </a:r>
            <a:br>
              <a:rPr lang="pt-BR" dirty="0"/>
            </a:br>
            <a:r>
              <a:rPr lang="pt-BR" b="1" dirty="0"/>
              <a:t>no regaço do vale.</a:t>
            </a:r>
            <a:endParaRPr lang="pt-BR" dirty="0"/>
          </a:p>
          <a:p>
            <a:r>
              <a:rPr lang="pt-BR" b="1" dirty="0"/>
              <a:t>Em lugares distantes, onde não há hospital </a:t>
            </a:r>
            <a:br>
              <a:rPr lang="pt-BR" dirty="0"/>
            </a:br>
            <a:r>
              <a:rPr lang="pt-BR" b="1" dirty="0"/>
              <a:t>nem escola, </a:t>
            </a:r>
            <a:br>
              <a:rPr lang="pt-BR" dirty="0"/>
            </a:br>
            <a:r>
              <a:rPr lang="pt-BR" b="1" dirty="0"/>
              <a:t>homens que não sabem ler e morrem de fome </a:t>
            </a:r>
            <a:br>
              <a:rPr lang="pt-BR" dirty="0"/>
            </a:br>
            <a:r>
              <a:rPr lang="pt-BR" b="1" dirty="0"/>
              <a:t>aos 27 anos </a:t>
            </a:r>
            <a:br>
              <a:rPr lang="pt-BR" dirty="0"/>
            </a:br>
            <a:r>
              <a:rPr lang="pt-BR" b="1" dirty="0"/>
              <a:t>plantaram e colheram a cana </a:t>
            </a:r>
            <a:br>
              <a:rPr lang="pt-BR" dirty="0"/>
            </a:br>
            <a:r>
              <a:rPr lang="pt-BR" b="1" dirty="0"/>
              <a:t>que viraria açúcar.</a:t>
            </a:r>
            <a:endParaRPr lang="pt-BR" dirty="0"/>
          </a:p>
          <a:p>
            <a:r>
              <a:rPr lang="pt-BR" b="1" dirty="0"/>
              <a:t>Em usinas escuras, </a:t>
            </a:r>
            <a:br>
              <a:rPr lang="pt-BR" dirty="0"/>
            </a:br>
            <a:r>
              <a:rPr lang="pt-BR" b="1" dirty="0"/>
              <a:t>homens de vida amarga </a:t>
            </a:r>
            <a:br>
              <a:rPr lang="pt-BR" dirty="0"/>
            </a:br>
            <a:r>
              <a:rPr lang="pt-BR" b="1" dirty="0"/>
              <a:t>e dura </a:t>
            </a:r>
            <a:br>
              <a:rPr lang="pt-BR" dirty="0"/>
            </a:br>
            <a:r>
              <a:rPr lang="pt-BR" b="1" dirty="0"/>
              <a:t>produziram este açúcar </a:t>
            </a:r>
            <a:br>
              <a:rPr lang="pt-BR" dirty="0"/>
            </a:br>
            <a:r>
              <a:rPr lang="pt-BR" b="1" dirty="0"/>
              <a:t>branco e puro </a:t>
            </a:r>
            <a:br>
              <a:rPr lang="pt-BR" dirty="0"/>
            </a:br>
            <a:r>
              <a:rPr lang="pt-BR" b="1" dirty="0"/>
              <a:t>com que adoço meu café esta manhã em Ipanema.</a:t>
            </a:r>
            <a:endParaRPr lang="pt-BR" dirty="0"/>
          </a:p>
          <a:p>
            <a:r>
              <a:rPr lang="pt-B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41494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99392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204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90265" y="620688"/>
            <a:ext cx="367240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EXERCICIOS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115616" y="2220744"/>
            <a:ext cx="626469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“ILHA DAS FLORES”, Brasil, Jorge Furtado (</a:t>
            </a:r>
            <a:r>
              <a:rPr lang="pt-BR" dirty="0" err="1"/>
              <a:t>documentario</a:t>
            </a:r>
            <a:r>
              <a:rPr lang="pt-BR" dirty="0"/>
              <a:t>) veja no site sociologialemos.pro.br/VIDEOS-MUSICA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59632" y="4005064"/>
            <a:ext cx="626469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“RELATOS SELVAGENS”, Argentina, </a:t>
            </a:r>
            <a:r>
              <a:rPr lang="pt-BR" dirty="0" err="1"/>
              <a:t>Damian</a:t>
            </a:r>
            <a:r>
              <a:rPr lang="pt-BR" dirty="0"/>
              <a:t> </a:t>
            </a:r>
            <a:r>
              <a:rPr lang="pt-BR" dirty="0" err="1"/>
              <a:t>Szifron</a:t>
            </a:r>
            <a:r>
              <a:rPr lang="pt-BR" dirty="0"/>
              <a:t>”, segundo episodio</a:t>
            </a:r>
          </a:p>
        </p:txBody>
      </p:sp>
      <p:sp>
        <p:nvSpPr>
          <p:cNvPr id="6" name="Retângulo 5"/>
          <p:cNvSpPr/>
          <p:nvPr/>
        </p:nvSpPr>
        <p:spPr>
          <a:xfrm>
            <a:off x="3779912" y="5476581"/>
            <a:ext cx="3014351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pt-BR" dirty="0">
                <a:hlinkClick r:id="rId2"/>
              </a:rPr>
              <a:t>https://youtu.be/jQoa3ljWFiU</a:t>
            </a:r>
            <a:endParaRPr lang="pt-BR" dirty="0"/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326169" y="5615081"/>
            <a:ext cx="17281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Veja o vídeo</a:t>
            </a:r>
          </a:p>
        </p:txBody>
      </p:sp>
    </p:spTree>
    <p:extLst>
      <p:ext uri="{BB962C8B-B14F-4D97-AF65-F5344CB8AC3E}">
        <p14:creationId xmlns:p14="http://schemas.microsoft.com/office/powerpoint/2010/main" val="33202301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2048</Words>
  <Application>Microsoft Office PowerPoint</Application>
  <PresentationFormat>Apresentação na tela (4:3)</PresentationFormat>
  <Paragraphs>182</Paragraphs>
  <Slides>36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2" baseType="lpstr">
      <vt:lpstr>Arial</vt:lpstr>
      <vt:lpstr>Book Antiqua</vt:lpstr>
      <vt:lpstr>Calibri</vt:lpstr>
      <vt:lpstr>Times New Roman</vt:lpstr>
      <vt:lpstr>Wingdings</vt:lpstr>
      <vt:lpstr>Tema do Office</vt:lpstr>
      <vt:lpstr>Apresentação do PowerPoint</vt:lpstr>
      <vt:lpstr>BIBLIOGRAFIA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arnaldo lemos filho</cp:lastModifiedBy>
  <cp:revision>22</cp:revision>
  <dcterms:created xsi:type="dcterms:W3CDTF">2020-01-30T18:59:42Z</dcterms:created>
  <dcterms:modified xsi:type="dcterms:W3CDTF">2023-11-02T03:03:16Z</dcterms:modified>
</cp:coreProperties>
</file>