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notesMasterIdLst>
    <p:notesMasterId r:id="rId52"/>
  </p:notesMasterIdLst>
  <p:handoutMasterIdLst>
    <p:handoutMasterId r:id="rId53"/>
  </p:handoutMasterIdLst>
  <p:sldIdLst>
    <p:sldId id="369" r:id="rId2"/>
    <p:sldId id="384" r:id="rId3"/>
    <p:sldId id="301" r:id="rId4"/>
    <p:sldId id="370" r:id="rId5"/>
    <p:sldId id="366" r:id="rId6"/>
    <p:sldId id="297" r:id="rId7"/>
    <p:sldId id="298" r:id="rId8"/>
    <p:sldId id="352" r:id="rId9"/>
    <p:sldId id="305" r:id="rId10"/>
    <p:sldId id="306" r:id="rId11"/>
    <p:sldId id="307" r:id="rId12"/>
    <p:sldId id="289" r:id="rId13"/>
    <p:sldId id="282" r:id="rId14"/>
    <p:sldId id="265" r:id="rId15"/>
    <p:sldId id="371" r:id="rId16"/>
    <p:sldId id="309" r:id="rId17"/>
    <p:sldId id="310" r:id="rId18"/>
    <p:sldId id="336" r:id="rId19"/>
    <p:sldId id="353" r:id="rId20"/>
    <p:sldId id="354" r:id="rId21"/>
    <p:sldId id="314" r:id="rId22"/>
    <p:sldId id="350" r:id="rId23"/>
    <p:sldId id="315" r:id="rId24"/>
    <p:sldId id="316" r:id="rId25"/>
    <p:sldId id="317" r:id="rId26"/>
    <p:sldId id="318" r:id="rId27"/>
    <p:sldId id="291" r:id="rId28"/>
    <p:sldId id="319" r:id="rId29"/>
    <p:sldId id="355" r:id="rId30"/>
    <p:sldId id="321" r:id="rId31"/>
    <p:sldId id="356" r:id="rId32"/>
    <p:sldId id="357" r:id="rId33"/>
    <p:sldId id="358" r:id="rId34"/>
    <p:sldId id="359" r:id="rId35"/>
    <p:sldId id="325" r:id="rId36"/>
    <p:sldId id="326" r:id="rId37"/>
    <p:sldId id="278" r:id="rId38"/>
    <p:sldId id="327" r:id="rId39"/>
    <p:sldId id="363" r:id="rId40"/>
    <p:sldId id="365" r:id="rId41"/>
    <p:sldId id="364" r:id="rId42"/>
    <p:sldId id="382" r:id="rId43"/>
    <p:sldId id="380" r:id="rId44"/>
    <p:sldId id="383" r:id="rId45"/>
    <p:sldId id="375" r:id="rId46"/>
    <p:sldId id="376" r:id="rId47"/>
    <p:sldId id="377" r:id="rId48"/>
    <p:sldId id="378" r:id="rId49"/>
    <p:sldId id="379" r:id="rId50"/>
    <p:sldId id="381" r:id="rId51"/>
  </p:sldIdLst>
  <p:sldSz cx="9144000" cy="6858000" type="screen4x3"/>
  <p:notesSz cx="6856413" cy="97155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986" autoAdjust="0"/>
    <p:restoredTop sz="86481" autoAdjust="0"/>
  </p:normalViewPr>
  <p:slideViewPr>
    <p:cSldViewPr>
      <p:cViewPr varScale="1">
        <p:scale>
          <a:sx n="68" d="100"/>
          <a:sy n="68" d="100"/>
        </p:scale>
        <p:origin x="1554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3025" y="0"/>
            <a:ext cx="297180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70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228138"/>
            <a:ext cx="297180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70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3025" y="9228138"/>
            <a:ext cx="297180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F38B4419-4AD0-4E48-8EAE-E28E45F9D72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6768232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3025" y="0"/>
            <a:ext cx="297180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076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000125" y="728663"/>
            <a:ext cx="4856163" cy="36433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614863"/>
            <a:ext cx="5484813" cy="437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noProof="0" smtClean="0"/>
              <a:t>Clique para editar os estilos do texto mestre</a:t>
            </a:r>
          </a:p>
          <a:p>
            <a:pPr lvl="1"/>
            <a:r>
              <a:rPr lang="pt-BR" noProof="0" smtClean="0"/>
              <a:t>Segundo nível</a:t>
            </a:r>
          </a:p>
          <a:p>
            <a:pPr lvl="2"/>
            <a:r>
              <a:rPr lang="pt-BR" noProof="0" smtClean="0"/>
              <a:t>Terceiro nível</a:t>
            </a:r>
          </a:p>
          <a:p>
            <a:pPr lvl="3"/>
            <a:r>
              <a:rPr lang="pt-BR" noProof="0" smtClean="0"/>
              <a:t>Quarto nível</a:t>
            </a:r>
          </a:p>
          <a:p>
            <a:pPr lvl="4"/>
            <a:r>
              <a:rPr lang="pt-BR" noProof="0" smtClean="0"/>
              <a:t>Quinto nível</a:t>
            </a:r>
          </a:p>
        </p:txBody>
      </p:sp>
      <p:sp>
        <p:nvSpPr>
          <p:cNvPr id="1198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28138"/>
            <a:ext cx="297180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98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3025" y="9228138"/>
            <a:ext cx="297180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2F65E866-5B2A-4D37-8E1B-ADDD0A70763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293496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C6499E1-513C-4A6D-96AD-F4387AE7D7A6}" type="slidenum">
              <a:rPr lang="pt-BR" altLang="pt-BR"/>
              <a:pPr>
                <a:spcBef>
                  <a:spcPct val="0"/>
                </a:spcBef>
              </a:pPr>
              <a:t>11</a:t>
            </a:fld>
            <a:endParaRPr lang="pt-BR" altLang="pt-BR"/>
          </a:p>
        </p:txBody>
      </p:sp>
      <p:sp>
        <p:nvSpPr>
          <p:cNvPr id="1638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pt-BR" altLang="pt-BR" smtClean="0">
                <a:latin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050373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8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pt-BR"/>
              </a:p>
            </p:txBody>
          </p:sp>
          <p:sp>
            <p:nvSpPr>
              <p:cNvPr id="9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pt-BR"/>
              </a:p>
            </p:txBody>
          </p:sp>
          <p:sp>
            <p:nvSpPr>
              <p:cNvPr id="10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pt-BR"/>
              </a:p>
            </p:txBody>
          </p:sp>
          <p:sp>
            <p:nvSpPr>
              <p:cNvPr id="11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2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pt-BR"/>
              </a:p>
            </p:txBody>
          </p:sp>
        </p:grpSp>
        <p:sp>
          <p:nvSpPr>
            <p:cNvPr id="6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906 h 1906"/>
                <a:gd name="T4" fmla="*/ 5740 w 5740"/>
                <a:gd name="T5" fmla="*/ 1906 h 1906"/>
                <a:gd name="T6" fmla="*/ 5740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51211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51212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arnaldolemos@uol.com.br</a:t>
            </a: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69E91F2-2C52-4BD5-84FF-32FAA21DBE8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2419733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02DF4D-DCA5-4C62-BC31-FFD8173B7B4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arnaldolemos@uol.com.br</a:t>
            </a:r>
          </a:p>
        </p:txBody>
      </p:sp>
    </p:spTree>
    <p:extLst>
      <p:ext uri="{BB962C8B-B14F-4D97-AF65-F5344CB8AC3E}">
        <p14:creationId xmlns:p14="http://schemas.microsoft.com/office/powerpoint/2010/main" val="206713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819ABB-ECBE-41EF-9BBE-81D1C06DB27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arnaldolemos@uol.com.br</a:t>
            </a:r>
          </a:p>
        </p:txBody>
      </p:sp>
    </p:spTree>
    <p:extLst>
      <p:ext uri="{BB962C8B-B14F-4D97-AF65-F5344CB8AC3E}">
        <p14:creationId xmlns:p14="http://schemas.microsoft.com/office/powerpoint/2010/main" val="23352975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3395FC-DD38-43AC-8DDD-65E398B362D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arnaldolemos@uol.com.br</a:t>
            </a:r>
          </a:p>
        </p:txBody>
      </p:sp>
    </p:spTree>
    <p:extLst>
      <p:ext uri="{BB962C8B-B14F-4D97-AF65-F5344CB8AC3E}">
        <p14:creationId xmlns:p14="http://schemas.microsoft.com/office/powerpoint/2010/main" val="34548757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EE17B5-6F6C-4E75-A957-DF6993A9D87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arnaldolemos@uol.com.br</a:t>
            </a:r>
          </a:p>
        </p:txBody>
      </p:sp>
    </p:spTree>
    <p:extLst>
      <p:ext uri="{BB962C8B-B14F-4D97-AF65-F5344CB8AC3E}">
        <p14:creationId xmlns:p14="http://schemas.microsoft.com/office/powerpoint/2010/main" val="1153605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84D2B9-C190-40E7-8053-4C35567C320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arnaldolemos@uol.com.br</a:t>
            </a:r>
          </a:p>
        </p:txBody>
      </p:sp>
    </p:spTree>
    <p:extLst>
      <p:ext uri="{BB962C8B-B14F-4D97-AF65-F5344CB8AC3E}">
        <p14:creationId xmlns:p14="http://schemas.microsoft.com/office/powerpoint/2010/main" val="34073254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20A102-81C9-4FC8-A41F-297FBE1AFA0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arnaldolemos@uol.com.br</a:t>
            </a:r>
          </a:p>
        </p:txBody>
      </p:sp>
    </p:spTree>
    <p:extLst>
      <p:ext uri="{BB962C8B-B14F-4D97-AF65-F5344CB8AC3E}">
        <p14:creationId xmlns:p14="http://schemas.microsoft.com/office/powerpoint/2010/main" val="3178323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83A978-00BD-4D43-BE26-D4448739984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arnaldolemos@uol.com.br</a:t>
            </a:r>
          </a:p>
        </p:txBody>
      </p:sp>
    </p:spTree>
    <p:extLst>
      <p:ext uri="{BB962C8B-B14F-4D97-AF65-F5344CB8AC3E}">
        <p14:creationId xmlns:p14="http://schemas.microsoft.com/office/powerpoint/2010/main" val="2846695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826BB1-F0B1-4DBF-9B2B-850A1EF976A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arnaldolemos@uol.com.br</a:t>
            </a:r>
          </a:p>
        </p:txBody>
      </p:sp>
    </p:spTree>
    <p:extLst>
      <p:ext uri="{BB962C8B-B14F-4D97-AF65-F5344CB8AC3E}">
        <p14:creationId xmlns:p14="http://schemas.microsoft.com/office/powerpoint/2010/main" val="2975997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E835B9-E8C3-43B4-9C86-D54B395A168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arnaldolemos@uol.com.br</a:t>
            </a:r>
          </a:p>
        </p:txBody>
      </p:sp>
    </p:spTree>
    <p:extLst>
      <p:ext uri="{BB962C8B-B14F-4D97-AF65-F5344CB8AC3E}">
        <p14:creationId xmlns:p14="http://schemas.microsoft.com/office/powerpoint/2010/main" val="76127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F68FF1-B9BD-45CE-97B4-760A59B643B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arnaldolemos@uol.com.br</a:t>
            </a:r>
          </a:p>
        </p:txBody>
      </p:sp>
    </p:spTree>
    <p:extLst>
      <p:ext uri="{BB962C8B-B14F-4D97-AF65-F5344CB8AC3E}">
        <p14:creationId xmlns:p14="http://schemas.microsoft.com/office/powerpoint/2010/main" val="1143192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E85E260-2C89-4ECC-A9F6-A3DA960647E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1032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50182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pt-BR"/>
              </a:p>
            </p:txBody>
          </p:sp>
          <p:sp>
            <p:nvSpPr>
              <p:cNvPr id="50183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pt-BR"/>
              </a:p>
            </p:txBody>
          </p:sp>
          <p:sp>
            <p:nvSpPr>
              <p:cNvPr id="50184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pt-BR"/>
              </a:p>
            </p:txBody>
          </p:sp>
          <p:sp>
            <p:nvSpPr>
              <p:cNvPr id="1038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186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pt-BR"/>
              </a:p>
            </p:txBody>
          </p:sp>
        </p:grpSp>
        <p:sp>
          <p:nvSpPr>
            <p:cNvPr id="50187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034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906 h 1906"/>
                <a:gd name="T4" fmla="*/ 5740 w 5740"/>
                <a:gd name="T5" fmla="*/ 1906 h 1906"/>
                <a:gd name="T6" fmla="*/ 5740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50189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50190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r>
              <a:rPr lang="pt-BR"/>
              <a:t>arnaldolemos@uol.com.br</a:t>
            </a:r>
          </a:p>
        </p:txBody>
      </p:sp>
      <p:sp>
        <p:nvSpPr>
          <p:cNvPr id="5019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34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0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01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501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501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501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9" grpId="0"/>
      <p:bldP spid="50191" grpId="0" build="p">
        <p:tmplLst>
          <p:tmpl lvl="1">
            <p:tnLst>
              <p:par>
                <p:cTn presetID="14" presetClass="entr" presetSubtype="1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19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50191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4" presetClass="entr" presetSubtype="1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19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50191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4" presetClass="entr" presetSubtype="1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19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50191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4" presetClass="entr" presetSubtype="1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19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50191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4" presetClass="entr" presetSubtype="1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19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5019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anose="05000000000000000000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4.jpeg"/><Relationship Id="rId2" Type="http://schemas.openxmlformats.org/officeDocument/2006/relationships/hyperlink" Target="http://images.google.com.br/imgres?imgurl=http://www.cpgb.org.uk/worker/613/marx.jpg&amp;imgrefurl=http://www.cpgb.org.uk/worker/613/&amp;h=436&amp;w=320&amp;sz=8&amp;hl=pt-BR&amp;start=3&amp;tbnid=5g0pqcDxGPoWrM:&amp;tbnh=126&amp;tbnw=92&amp;prev=/images%3Fq%3Dkarl%2Bmarx%26imgsz%3Dsmall%257Cmedium%257Clarge%257Cxlarge%26gbv%3D2%26svnum%3D10%26hl%3Dpt-BR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images.google.com.br/imgres?imgurl=http://upload.wikimedia.org/wikipedia/commons/thumb/b/b3/Max_Weber.jpg/250px-Max_Weber.jpg&amp;imgrefurl=http://tiosam.com/%3Fq%3DMax_Weber&amp;h=371&amp;w=250&amp;sz=30&amp;hl=pt-BR&amp;start=8&amp;tbnid=zqojbDOb31AADM:&amp;tbnh=122&amp;tbnw=82&amp;prev=/images%3Fq%3Dweber%26imgsz%3Dsmall%257Cmedium%257Clarge%257Cxlarge%26gbv%3D2%26svnum%3D10%26hl%3Dpt-BR" TargetMode="External"/><Relationship Id="rId5" Type="http://schemas.openxmlformats.org/officeDocument/2006/relationships/image" Target="../media/image3.jpeg"/><Relationship Id="rId4" Type="http://schemas.openxmlformats.org/officeDocument/2006/relationships/hyperlink" Target="http://images.google.com.br/imgres?imgurl=http://www.memo.fr/Media/Durkheim.jpg&amp;imgrefurl=http://www.memo.fr/Article.asp%3FID%3DTHE_REL_002&amp;h=300&amp;w=202&amp;sz=15&amp;hl=pt-BR&amp;start=3&amp;tbnid=K6AxpodioNU8sM:&amp;tbnh=116&amp;tbnw=78&amp;prev=/images%3Fq%3Ddurkeim%26imgsz%3Dsmall%257Cmedium%257Clarge%257Cxlarge%26gbv%3D2%26svnum%3D10%26hl%3Dpt-BR" TargetMode="Externa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4.jpeg"/><Relationship Id="rId2" Type="http://schemas.openxmlformats.org/officeDocument/2006/relationships/hyperlink" Target="http://images.google.com.br/imgres?imgurl=http://www.cpgb.org.uk/worker/613/marx.jpg&amp;imgrefurl=http://www.cpgb.org.uk/worker/613/&amp;h=436&amp;w=320&amp;sz=8&amp;hl=pt-BR&amp;start=3&amp;tbnid=5g0pqcDxGPoWrM:&amp;tbnh=126&amp;tbnw=92&amp;prev=/images%3Fq%3Dkarl%2Bmarx%26imgsz%3Dsmall%257Cmedium%257Clarge%257Cxlarge%26gbv%3D2%26svnum%3D10%26hl%3Dpt-BR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images.google.com.br/imgres?imgurl=http://upload.wikimedia.org/wikipedia/commons/thumb/b/b3/Max_Weber.jpg/250px-Max_Weber.jpg&amp;imgrefurl=http://tiosam.com/%3Fq%3DMax_Weber&amp;h=371&amp;w=250&amp;sz=30&amp;hl=pt-BR&amp;start=8&amp;tbnid=zqojbDOb31AADM:&amp;tbnh=122&amp;tbnw=82&amp;prev=/images%3Fq%3Dweber%26imgsz%3Dsmall%257Cmedium%257Clarge%257Cxlarge%26gbv%3D2%26svnum%3D10%26hl%3Dpt-BR" TargetMode="External"/><Relationship Id="rId5" Type="http://schemas.openxmlformats.org/officeDocument/2006/relationships/image" Target="../media/image3.jpeg"/><Relationship Id="rId4" Type="http://schemas.openxmlformats.org/officeDocument/2006/relationships/hyperlink" Target="http://images.google.com.br/imgres?imgurl=http://www.memo.fr/Media/Durkheim.jpg&amp;imgrefurl=http://www.memo.fr/Article.asp%3FID%3DTHE_REL_002&amp;h=300&amp;w=202&amp;sz=15&amp;hl=pt-BR&amp;start=3&amp;tbnid=K6AxpodioNU8sM:&amp;tbnh=116&amp;tbnw=78&amp;prev=/images%3Fq%3Ddurkeim%26imgsz%3Dsmall%257Cmedium%257Clarge%257Cxlarge%26gbv%3D2%26svnum%3D10%26hl%3Dpt-BR" TargetMode="Externa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Espaço Reservado para Rodapé 3"/>
          <p:cNvSpPr>
            <a:spLocks noGrp="1"/>
          </p:cNvSpPr>
          <p:nvPr>
            <p:ph type="ftr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1200" smtClean="0">
                <a:latin typeface="Arial" panose="020B0604020202020204" pitchFamily="34" charset="0"/>
              </a:rPr>
              <a:t>arnaldolemos@uol.com.br</a:t>
            </a:r>
          </a:p>
        </p:txBody>
      </p:sp>
      <p:sp>
        <p:nvSpPr>
          <p:cNvPr id="5123" name="Text Box 4"/>
          <p:cNvSpPr txBox="1">
            <a:spLocks noChangeArrowheads="1"/>
          </p:cNvSpPr>
          <p:nvPr/>
        </p:nvSpPr>
        <p:spPr bwMode="auto">
          <a:xfrm>
            <a:off x="611188" y="1557338"/>
            <a:ext cx="4752975" cy="1190625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3600" b="1">
                <a:solidFill>
                  <a:schemeClr val="bg2"/>
                </a:solidFill>
              </a:rPr>
              <a:t>OS CLASSICOS DA SOCIOLOGIA</a:t>
            </a:r>
          </a:p>
        </p:txBody>
      </p:sp>
      <p:sp>
        <p:nvSpPr>
          <p:cNvPr id="5124" name="Text Box 5"/>
          <p:cNvSpPr txBox="1">
            <a:spLocks noChangeArrowheads="1"/>
          </p:cNvSpPr>
          <p:nvPr/>
        </p:nvSpPr>
        <p:spPr bwMode="auto">
          <a:xfrm>
            <a:off x="1042988" y="3500438"/>
            <a:ext cx="3671887" cy="1004887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400" b="1">
                <a:solidFill>
                  <a:schemeClr val="bg2"/>
                </a:solidFill>
              </a:rPr>
              <a:t>MAX WEBER</a:t>
            </a:r>
          </a:p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400" b="1">
                <a:solidFill>
                  <a:schemeClr val="bg2"/>
                </a:solidFill>
              </a:rPr>
              <a:t>1864-1929</a:t>
            </a:r>
          </a:p>
        </p:txBody>
      </p:sp>
      <p:pic>
        <p:nvPicPr>
          <p:cNvPr id="5125" name="Picture 7" descr="weber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908050"/>
            <a:ext cx="2333625" cy="534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Espaço Reservado para Rodapé 3"/>
          <p:cNvSpPr>
            <a:spLocks noGrp="1"/>
          </p:cNvSpPr>
          <p:nvPr>
            <p:ph type="ftr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1200" smtClean="0">
                <a:latin typeface="Arial" panose="020B0604020202020204" pitchFamily="34" charset="0"/>
              </a:rPr>
              <a:t>arnaldolemos@uol.com.br</a:t>
            </a:r>
          </a:p>
        </p:txBody>
      </p:sp>
      <p:sp>
        <p:nvSpPr>
          <p:cNvPr id="201733" name="Rectangle 5"/>
          <p:cNvSpPr>
            <a:spLocks noRot="1" noChangeArrowheads="1"/>
          </p:cNvSpPr>
          <p:nvPr/>
        </p:nvSpPr>
        <p:spPr bwMode="auto">
          <a:xfrm>
            <a:off x="468313" y="260350"/>
            <a:ext cx="8229600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r>
              <a:rPr lang="pt-BR" sz="36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BIBLIOGRAFIA</a:t>
            </a:r>
          </a:p>
        </p:txBody>
      </p:sp>
      <p:sp>
        <p:nvSpPr>
          <p:cNvPr id="6148" name="Text Box 6"/>
          <p:cNvSpPr txBox="1">
            <a:spLocks noChangeArrowheads="1"/>
          </p:cNvSpPr>
          <p:nvPr/>
        </p:nvSpPr>
        <p:spPr bwMode="auto">
          <a:xfrm>
            <a:off x="755650" y="2060575"/>
            <a:ext cx="7848600" cy="137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800" b="1"/>
              <a:t>ANDRADE, Thales. O pensamento sociologico de Weber, in Lemos, Arnaldo, Sociologia geral e do Direito. 6ªedição. Campinas, Ed. Alinea,2014</a:t>
            </a:r>
          </a:p>
        </p:txBody>
      </p:sp>
      <p:sp>
        <p:nvSpPr>
          <p:cNvPr id="6149" name="Text Box 7"/>
          <p:cNvSpPr txBox="1">
            <a:spLocks noChangeArrowheads="1"/>
          </p:cNvSpPr>
          <p:nvPr/>
        </p:nvSpPr>
        <p:spPr bwMode="auto">
          <a:xfrm>
            <a:off x="971550" y="4425950"/>
            <a:ext cx="576103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b="1"/>
              <a:t>Slides de Arnaldo lemos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Espaço Reservado para Rodapé 5"/>
          <p:cNvSpPr>
            <a:spLocks noGrp="1"/>
          </p:cNvSpPr>
          <p:nvPr>
            <p:ph type="ftr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1200" smtClean="0">
                <a:latin typeface="Arial" panose="020B0604020202020204" pitchFamily="34" charset="0"/>
              </a:rPr>
              <a:t>arnaldolemos@uol.com.br</a:t>
            </a:r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20528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pt-BR" sz="2800" b="1" smtClean="0"/>
              <a:t>1.COSTA, Cristina. Sociologia,uma introdução à Sociedade.3ªedição.São Paulo: Editora Moderna, 2005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pt-BR" sz="2800" b="1" smtClean="0"/>
              <a:t>2. ARON, Raymond. As etapas do Pensamento Sociológico. Brasilia, UNB,1980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pt-BR" sz="2800" b="1" smtClean="0"/>
              <a:t>3. QUINTANERO, Tania. Um toque de classicos. 2ª edição. Belo-Horizonte: Ed. UFMG, 2004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pt-BR" sz="2800" b="1" smtClean="0"/>
              <a:t>4. CASTRO, Ana Maria-DIAS, Edmundo.Introdução ao pensamento sociológico. Rio de Janeiro, Ed. Eldorado,1987, 9ªedição.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pt-BR" sz="2800" b="1" smtClean="0"/>
          </a:p>
        </p:txBody>
      </p:sp>
      <p:sp>
        <p:nvSpPr>
          <p:cNvPr id="7172" name="Text Box 5"/>
          <p:cNvSpPr txBox="1">
            <a:spLocks noChangeArrowheads="1"/>
          </p:cNvSpPr>
          <p:nvPr/>
        </p:nvSpPr>
        <p:spPr bwMode="auto">
          <a:xfrm>
            <a:off x="1116013" y="549275"/>
            <a:ext cx="640873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800" b="1"/>
              <a:t>BIBLIOGRAFIA COMPLEMENTAR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Espaço Reservado para Rodapé 3"/>
          <p:cNvSpPr>
            <a:spLocks noGrp="1"/>
          </p:cNvSpPr>
          <p:nvPr>
            <p:ph type="ftr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1200" smtClean="0">
                <a:latin typeface="Arial" panose="020B0604020202020204" pitchFamily="34" charset="0"/>
              </a:rPr>
              <a:t>arnaldolemos@uol.com.br</a:t>
            </a:r>
          </a:p>
        </p:txBody>
      </p:sp>
      <p:sp>
        <p:nvSpPr>
          <p:cNvPr id="8195" name="Text Box 4"/>
          <p:cNvSpPr txBox="1">
            <a:spLocks noChangeArrowheads="1"/>
          </p:cNvSpPr>
          <p:nvPr/>
        </p:nvSpPr>
        <p:spPr bwMode="auto">
          <a:xfrm>
            <a:off x="2411413" y="538163"/>
            <a:ext cx="3673475" cy="457200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400" b="1">
                <a:solidFill>
                  <a:schemeClr val="bg2"/>
                </a:solidFill>
              </a:rPr>
              <a:t>CONCEITOS BÁSICOS</a:t>
            </a:r>
          </a:p>
        </p:txBody>
      </p:sp>
      <p:sp>
        <p:nvSpPr>
          <p:cNvPr id="8196" name="Text Box 5"/>
          <p:cNvSpPr txBox="1">
            <a:spLocks noChangeArrowheads="1"/>
          </p:cNvSpPr>
          <p:nvPr/>
        </p:nvSpPr>
        <p:spPr bwMode="auto">
          <a:xfrm>
            <a:off x="611188" y="1628775"/>
            <a:ext cx="2232025" cy="366713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1800" b="1">
                <a:solidFill>
                  <a:schemeClr val="bg2"/>
                </a:solidFill>
              </a:rPr>
              <a:t>AÇÃO SOCIAL</a:t>
            </a:r>
          </a:p>
        </p:txBody>
      </p:sp>
      <p:sp>
        <p:nvSpPr>
          <p:cNvPr id="8197" name="Text Box 6"/>
          <p:cNvSpPr txBox="1">
            <a:spLocks noChangeArrowheads="1"/>
          </p:cNvSpPr>
          <p:nvPr/>
        </p:nvSpPr>
        <p:spPr bwMode="auto">
          <a:xfrm>
            <a:off x="4500563" y="1628775"/>
            <a:ext cx="3095625" cy="366713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1800" b="1">
                <a:solidFill>
                  <a:schemeClr val="bg2"/>
                </a:solidFill>
              </a:rPr>
              <a:t>COMPREENSÃO SOCIAL</a:t>
            </a:r>
          </a:p>
        </p:txBody>
      </p:sp>
      <p:sp>
        <p:nvSpPr>
          <p:cNvPr id="8198" name="Text Box 7"/>
          <p:cNvSpPr txBox="1">
            <a:spLocks noChangeArrowheads="1"/>
          </p:cNvSpPr>
          <p:nvPr/>
        </p:nvSpPr>
        <p:spPr bwMode="auto">
          <a:xfrm>
            <a:off x="539750" y="2636838"/>
            <a:ext cx="2592388" cy="366712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1800">
                <a:solidFill>
                  <a:schemeClr val="bg2"/>
                </a:solidFill>
              </a:rPr>
              <a:t> </a:t>
            </a:r>
            <a:r>
              <a:rPr lang="pt-BR" altLang="pt-BR" sz="1800" b="1">
                <a:solidFill>
                  <a:schemeClr val="bg2"/>
                </a:solidFill>
              </a:rPr>
              <a:t>PATRIMONIALISMO</a:t>
            </a:r>
            <a:r>
              <a:rPr lang="pt-BR" altLang="pt-BR" sz="1800">
                <a:solidFill>
                  <a:schemeClr val="bg2"/>
                </a:solidFill>
              </a:rPr>
              <a:t> </a:t>
            </a:r>
          </a:p>
        </p:txBody>
      </p:sp>
      <p:sp>
        <p:nvSpPr>
          <p:cNvPr id="8199" name="Text Box 8"/>
          <p:cNvSpPr txBox="1">
            <a:spLocks noChangeArrowheads="1"/>
          </p:cNvSpPr>
          <p:nvPr/>
        </p:nvSpPr>
        <p:spPr bwMode="auto">
          <a:xfrm>
            <a:off x="3492500" y="2349500"/>
            <a:ext cx="1871663" cy="366713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1800"/>
              <a:t> </a:t>
            </a:r>
            <a:r>
              <a:rPr lang="pt-BR" altLang="pt-BR" sz="1800" b="1"/>
              <a:t>TIPO IDEAL</a:t>
            </a:r>
            <a:r>
              <a:rPr lang="pt-BR" altLang="pt-BR" sz="1800"/>
              <a:t> </a:t>
            </a:r>
          </a:p>
        </p:txBody>
      </p:sp>
      <p:sp>
        <p:nvSpPr>
          <p:cNvPr id="8200" name="Text Box 9"/>
          <p:cNvSpPr txBox="1">
            <a:spLocks noChangeArrowheads="1"/>
          </p:cNvSpPr>
          <p:nvPr/>
        </p:nvSpPr>
        <p:spPr bwMode="auto">
          <a:xfrm>
            <a:off x="6011863" y="2708275"/>
            <a:ext cx="2736850" cy="64135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1800" b="1"/>
              <a:t>TIPOLOGIA DA AÇÃO SOCIAL</a:t>
            </a:r>
          </a:p>
        </p:txBody>
      </p:sp>
      <p:sp>
        <p:nvSpPr>
          <p:cNvPr id="8201" name="Text Box 10"/>
          <p:cNvSpPr txBox="1">
            <a:spLocks noChangeArrowheads="1"/>
          </p:cNvSpPr>
          <p:nvPr/>
        </p:nvSpPr>
        <p:spPr bwMode="auto">
          <a:xfrm>
            <a:off x="611188" y="3716338"/>
            <a:ext cx="2232025" cy="36671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1800" b="1">
                <a:solidFill>
                  <a:schemeClr val="bg2"/>
                </a:solidFill>
              </a:rPr>
              <a:t>COMPREENSÃO</a:t>
            </a:r>
            <a:r>
              <a:rPr lang="pt-BR" altLang="pt-BR" sz="1800">
                <a:solidFill>
                  <a:schemeClr val="bg2"/>
                </a:solidFill>
              </a:rPr>
              <a:t> </a:t>
            </a:r>
          </a:p>
        </p:txBody>
      </p:sp>
      <p:sp>
        <p:nvSpPr>
          <p:cNvPr id="8202" name="Text Box 11"/>
          <p:cNvSpPr txBox="1">
            <a:spLocks noChangeArrowheads="1"/>
          </p:cNvSpPr>
          <p:nvPr/>
        </p:nvSpPr>
        <p:spPr bwMode="auto">
          <a:xfrm>
            <a:off x="3348038" y="3357563"/>
            <a:ext cx="2305050" cy="915987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1800" b="1">
                <a:solidFill>
                  <a:schemeClr val="bg2"/>
                </a:solidFill>
              </a:rPr>
              <a:t>TIPOLOGIA DA DOMINAÇÃO LEGITIMA</a:t>
            </a:r>
            <a:endParaRPr lang="pt-BR" altLang="pt-BR" sz="1800">
              <a:solidFill>
                <a:schemeClr val="bg2"/>
              </a:solidFill>
            </a:endParaRPr>
          </a:p>
        </p:txBody>
      </p:sp>
      <p:sp>
        <p:nvSpPr>
          <p:cNvPr id="8203" name="Text Box 12"/>
          <p:cNvSpPr txBox="1">
            <a:spLocks noChangeArrowheads="1"/>
          </p:cNvSpPr>
          <p:nvPr/>
        </p:nvSpPr>
        <p:spPr bwMode="auto">
          <a:xfrm>
            <a:off x="6227763" y="3789363"/>
            <a:ext cx="2016125" cy="366712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1800" b="1">
                <a:solidFill>
                  <a:schemeClr val="bg2"/>
                </a:solidFill>
              </a:rPr>
              <a:t>BUROCRACIA</a:t>
            </a:r>
            <a:r>
              <a:rPr lang="pt-BR" altLang="pt-BR" sz="1800">
                <a:solidFill>
                  <a:schemeClr val="bg2"/>
                </a:solidFill>
              </a:rPr>
              <a:t> </a:t>
            </a:r>
          </a:p>
        </p:txBody>
      </p:sp>
      <p:sp>
        <p:nvSpPr>
          <p:cNvPr id="8204" name="Text Box 13"/>
          <p:cNvSpPr txBox="1">
            <a:spLocks noChangeArrowheads="1"/>
          </p:cNvSpPr>
          <p:nvPr/>
        </p:nvSpPr>
        <p:spPr bwMode="auto">
          <a:xfrm>
            <a:off x="611188" y="4930775"/>
            <a:ext cx="2232025" cy="366713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1800" b="1">
                <a:solidFill>
                  <a:schemeClr val="bg2"/>
                </a:solidFill>
              </a:rPr>
              <a:t>RACIONALIDADE</a:t>
            </a:r>
            <a:r>
              <a:rPr lang="pt-BR" altLang="pt-BR" sz="1800">
                <a:solidFill>
                  <a:schemeClr val="bg2"/>
                </a:solidFill>
              </a:rPr>
              <a:t> </a:t>
            </a:r>
          </a:p>
        </p:txBody>
      </p:sp>
      <p:sp>
        <p:nvSpPr>
          <p:cNvPr id="8205" name="Text Box 14"/>
          <p:cNvSpPr txBox="1">
            <a:spLocks noChangeArrowheads="1"/>
          </p:cNvSpPr>
          <p:nvPr/>
        </p:nvSpPr>
        <p:spPr bwMode="auto">
          <a:xfrm>
            <a:off x="3203575" y="4652963"/>
            <a:ext cx="1800225" cy="366712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1800" b="1"/>
              <a:t>CARISMA</a:t>
            </a:r>
          </a:p>
        </p:txBody>
      </p:sp>
      <p:sp>
        <p:nvSpPr>
          <p:cNvPr id="8206" name="Text Box 15"/>
          <p:cNvSpPr txBox="1">
            <a:spLocks noChangeArrowheads="1"/>
          </p:cNvSpPr>
          <p:nvPr/>
        </p:nvSpPr>
        <p:spPr bwMode="auto">
          <a:xfrm>
            <a:off x="5364163" y="4652963"/>
            <a:ext cx="3311525" cy="366712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1800" b="1">
                <a:solidFill>
                  <a:schemeClr val="bg2"/>
                </a:solidFill>
              </a:rPr>
              <a:t>ÉTICA PROTESTANTE</a:t>
            </a:r>
            <a:r>
              <a:rPr lang="pt-BR" altLang="pt-BR" sz="1800">
                <a:solidFill>
                  <a:schemeClr val="bg2"/>
                </a:solidFill>
              </a:rPr>
              <a:t> </a:t>
            </a:r>
          </a:p>
        </p:txBody>
      </p:sp>
      <p:sp>
        <p:nvSpPr>
          <p:cNvPr id="8207" name="Text Box 16"/>
          <p:cNvSpPr txBox="1">
            <a:spLocks noChangeArrowheads="1"/>
          </p:cNvSpPr>
          <p:nvPr/>
        </p:nvSpPr>
        <p:spPr bwMode="auto">
          <a:xfrm>
            <a:off x="755650" y="5722938"/>
            <a:ext cx="1584325" cy="36671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1800" b="1"/>
              <a:t>VALORES</a:t>
            </a:r>
          </a:p>
        </p:txBody>
      </p:sp>
      <p:sp>
        <p:nvSpPr>
          <p:cNvPr id="8208" name="Text Box 17"/>
          <p:cNvSpPr txBox="1">
            <a:spLocks noChangeArrowheads="1"/>
          </p:cNvSpPr>
          <p:nvPr/>
        </p:nvSpPr>
        <p:spPr bwMode="auto">
          <a:xfrm>
            <a:off x="2700338" y="5734050"/>
            <a:ext cx="1727200" cy="36671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1800" b="1"/>
              <a:t>SENTIDO</a:t>
            </a:r>
          </a:p>
        </p:txBody>
      </p:sp>
      <p:sp>
        <p:nvSpPr>
          <p:cNvPr id="8209" name="Text Box 18"/>
          <p:cNvSpPr txBox="1">
            <a:spLocks noChangeArrowheads="1"/>
          </p:cNvSpPr>
          <p:nvPr/>
        </p:nvSpPr>
        <p:spPr bwMode="auto">
          <a:xfrm>
            <a:off x="5148263" y="5722938"/>
            <a:ext cx="2592387" cy="366712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1800" b="1">
                <a:solidFill>
                  <a:schemeClr val="bg2"/>
                </a:solidFill>
              </a:rPr>
              <a:t>ETICA CALVINISTA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Espaço Reservado para Rodapé 3"/>
          <p:cNvSpPr>
            <a:spLocks noGrp="1"/>
          </p:cNvSpPr>
          <p:nvPr>
            <p:ph type="ftr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1200" smtClean="0">
                <a:latin typeface="Arial" panose="020B0604020202020204" pitchFamily="34" charset="0"/>
              </a:rPr>
              <a:t>arnaldolemos@uol.com.br</a:t>
            </a:r>
          </a:p>
        </p:txBody>
      </p:sp>
      <p:sp>
        <p:nvSpPr>
          <p:cNvPr id="9219" name="Text Box 4"/>
          <p:cNvSpPr txBox="1">
            <a:spLocks noChangeArrowheads="1"/>
          </p:cNvSpPr>
          <p:nvPr/>
        </p:nvSpPr>
        <p:spPr bwMode="auto">
          <a:xfrm>
            <a:off x="2124075" y="549275"/>
            <a:ext cx="4464050" cy="519113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800" b="1">
                <a:solidFill>
                  <a:schemeClr val="bg2"/>
                </a:solidFill>
              </a:rPr>
              <a:t>ROTEIRO</a:t>
            </a:r>
          </a:p>
        </p:txBody>
      </p:sp>
      <p:sp>
        <p:nvSpPr>
          <p:cNvPr id="9220" name="Text Box 5"/>
          <p:cNvSpPr txBox="1">
            <a:spLocks noChangeArrowheads="1"/>
          </p:cNvSpPr>
          <p:nvPr/>
        </p:nvSpPr>
        <p:spPr bwMode="auto">
          <a:xfrm>
            <a:off x="1042988" y="1557338"/>
            <a:ext cx="32416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1800" b="1"/>
              <a:t>1. </a:t>
            </a:r>
            <a:r>
              <a:rPr lang="pt-BR" altLang="pt-BR" sz="1800" b="1">
                <a:latin typeface="Arial" panose="020B0604020202020204" pitchFamily="34" charset="0"/>
              </a:rPr>
              <a:t>CONTEXTO</a:t>
            </a:r>
            <a:r>
              <a:rPr lang="pt-BR" altLang="pt-BR" sz="1800" b="1"/>
              <a:t> HISTÓRICO</a:t>
            </a:r>
          </a:p>
        </p:txBody>
      </p:sp>
      <p:sp>
        <p:nvSpPr>
          <p:cNvPr id="9221" name="Text Box 6"/>
          <p:cNvSpPr txBox="1">
            <a:spLocks noChangeArrowheads="1"/>
          </p:cNvSpPr>
          <p:nvPr/>
        </p:nvSpPr>
        <p:spPr bwMode="auto">
          <a:xfrm>
            <a:off x="1042988" y="2276475"/>
            <a:ext cx="374491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1800" b="1">
                <a:latin typeface="Arial" panose="020B0604020202020204" pitchFamily="34" charset="0"/>
              </a:rPr>
              <a:t>2. OBJETO DA SOCIOLOGIA</a:t>
            </a:r>
          </a:p>
        </p:txBody>
      </p:sp>
      <p:sp>
        <p:nvSpPr>
          <p:cNvPr id="9222" name="Text Box 7"/>
          <p:cNvSpPr txBox="1">
            <a:spLocks noChangeArrowheads="1"/>
          </p:cNvSpPr>
          <p:nvPr/>
        </p:nvSpPr>
        <p:spPr bwMode="auto">
          <a:xfrm>
            <a:off x="1042988" y="2924175"/>
            <a:ext cx="4032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1800" b="1">
                <a:latin typeface="Arial" panose="020B0604020202020204" pitchFamily="34" charset="0"/>
              </a:rPr>
              <a:t>3. METODO DA SOCIOLOGIA</a:t>
            </a:r>
          </a:p>
        </p:txBody>
      </p:sp>
      <p:sp>
        <p:nvSpPr>
          <p:cNvPr id="9223" name="Text Box 8"/>
          <p:cNvSpPr txBox="1">
            <a:spLocks noChangeArrowheads="1"/>
          </p:cNvSpPr>
          <p:nvPr/>
        </p:nvSpPr>
        <p:spPr bwMode="auto">
          <a:xfrm>
            <a:off x="1042988" y="3644900"/>
            <a:ext cx="3168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1800" b="1">
                <a:latin typeface="Arial" panose="020B0604020202020204" pitchFamily="34" charset="0"/>
              </a:rPr>
              <a:t>4.TIPO IDEAL</a:t>
            </a:r>
          </a:p>
        </p:txBody>
      </p:sp>
      <p:sp>
        <p:nvSpPr>
          <p:cNvPr id="9224" name="Text Box 11"/>
          <p:cNvSpPr txBox="1">
            <a:spLocks noChangeArrowheads="1"/>
          </p:cNvSpPr>
          <p:nvPr/>
        </p:nvSpPr>
        <p:spPr bwMode="auto">
          <a:xfrm>
            <a:off x="1042988" y="4221163"/>
            <a:ext cx="38179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1800" b="1">
                <a:latin typeface="Arial" panose="020B0604020202020204" pitchFamily="34" charset="0"/>
              </a:rPr>
              <a:t>5. TIPOLOGIA DA AÇÃO SOCIAL</a:t>
            </a:r>
          </a:p>
        </p:txBody>
      </p:sp>
      <p:sp>
        <p:nvSpPr>
          <p:cNvPr id="9225" name="Text Box 12"/>
          <p:cNvSpPr txBox="1">
            <a:spLocks noChangeArrowheads="1"/>
          </p:cNvSpPr>
          <p:nvPr/>
        </p:nvSpPr>
        <p:spPr bwMode="auto">
          <a:xfrm>
            <a:off x="971550" y="4868863"/>
            <a:ext cx="52578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1800" b="1">
                <a:latin typeface="Arial" panose="020B0604020202020204" pitchFamily="34" charset="0"/>
              </a:rPr>
              <a:t>6. TIPOLOGIA DA DOMINAÇÃO LEGÍTIMA</a:t>
            </a:r>
          </a:p>
        </p:txBody>
      </p:sp>
      <p:sp>
        <p:nvSpPr>
          <p:cNvPr id="9226" name="Text Box 13"/>
          <p:cNvSpPr txBox="1">
            <a:spLocks noChangeArrowheads="1"/>
          </p:cNvSpPr>
          <p:nvPr/>
        </p:nvSpPr>
        <p:spPr bwMode="auto">
          <a:xfrm>
            <a:off x="1042988" y="5516563"/>
            <a:ext cx="52578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1800" b="1">
                <a:latin typeface="Arial" panose="020B0604020202020204" pitchFamily="34" charset="0"/>
              </a:rPr>
              <a:t>7. RELIGIÃO E CAPITALISMO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Espaço Reservado para Rodapé 3"/>
          <p:cNvSpPr>
            <a:spLocks noGrp="1"/>
          </p:cNvSpPr>
          <p:nvPr>
            <p:ph type="ftr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1200" smtClean="0">
                <a:latin typeface="Arial" panose="020B0604020202020204" pitchFamily="34" charset="0"/>
              </a:rPr>
              <a:t>arnaldolemos@uol.com.br</a:t>
            </a:r>
          </a:p>
        </p:txBody>
      </p:sp>
      <p:sp>
        <p:nvSpPr>
          <p:cNvPr id="101380" name="Rectangle 4"/>
          <p:cNvSpPr>
            <a:spLocks noRot="1" noChangeArrowheads="1"/>
          </p:cNvSpPr>
          <p:nvPr/>
        </p:nvSpPr>
        <p:spPr bwMode="auto">
          <a:xfrm>
            <a:off x="468313" y="0"/>
            <a:ext cx="822960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r>
              <a:rPr lang="pt-BR" sz="40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1. CONTEXTO HISTÓRICO</a:t>
            </a:r>
          </a:p>
        </p:txBody>
      </p:sp>
      <p:sp>
        <p:nvSpPr>
          <p:cNvPr id="101381" name="Text Box 5"/>
          <p:cNvSpPr txBox="1">
            <a:spLocks noChangeArrowheads="1"/>
          </p:cNvSpPr>
          <p:nvPr/>
        </p:nvSpPr>
        <p:spPr bwMode="auto">
          <a:xfrm>
            <a:off x="250825" y="2565400"/>
            <a:ext cx="2087563" cy="579438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b="1">
                <a:solidFill>
                  <a:schemeClr val="bg2"/>
                </a:solidFill>
              </a:rPr>
              <a:t>FRANÇA</a:t>
            </a:r>
          </a:p>
        </p:txBody>
      </p:sp>
      <p:sp>
        <p:nvSpPr>
          <p:cNvPr id="101382" name="Text Box 6"/>
          <p:cNvSpPr txBox="1">
            <a:spLocks noChangeArrowheads="1"/>
          </p:cNvSpPr>
          <p:nvPr/>
        </p:nvSpPr>
        <p:spPr bwMode="auto">
          <a:xfrm>
            <a:off x="3851275" y="1557338"/>
            <a:ext cx="4176713" cy="376237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1800" b="1">
                <a:solidFill>
                  <a:schemeClr val="bg2"/>
                </a:solidFill>
              </a:rPr>
              <a:t>ESTADO NACIONAL UNIFICADO</a:t>
            </a:r>
          </a:p>
        </p:txBody>
      </p:sp>
      <p:sp>
        <p:nvSpPr>
          <p:cNvPr id="10246" name="Text Box 7"/>
          <p:cNvSpPr txBox="1">
            <a:spLocks noChangeArrowheads="1"/>
          </p:cNvSpPr>
          <p:nvPr/>
        </p:nvSpPr>
        <p:spPr bwMode="auto">
          <a:xfrm>
            <a:off x="4427538" y="2276475"/>
            <a:ext cx="417671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pt-BR" altLang="pt-BR" sz="1800" b="1"/>
          </a:p>
        </p:txBody>
      </p:sp>
      <p:sp>
        <p:nvSpPr>
          <p:cNvPr id="10247" name="Text Box 8"/>
          <p:cNvSpPr txBox="1">
            <a:spLocks noChangeArrowheads="1"/>
          </p:cNvSpPr>
          <p:nvPr/>
        </p:nvSpPr>
        <p:spPr bwMode="auto">
          <a:xfrm>
            <a:off x="4427538" y="2420938"/>
            <a:ext cx="417671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pt-BR" altLang="pt-BR" sz="1800" b="1"/>
          </a:p>
        </p:txBody>
      </p:sp>
      <p:sp>
        <p:nvSpPr>
          <p:cNvPr id="101385" name="Text Box 9"/>
          <p:cNvSpPr txBox="1">
            <a:spLocks noChangeArrowheads="1"/>
          </p:cNvSpPr>
          <p:nvPr/>
        </p:nvSpPr>
        <p:spPr bwMode="auto">
          <a:xfrm>
            <a:off x="3924300" y="2205038"/>
            <a:ext cx="4465638" cy="366712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1800" b="1">
                <a:solidFill>
                  <a:schemeClr val="bg2"/>
                </a:solidFill>
              </a:rPr>
              <a:t>DESENVOLVIMENTO CAPITALISTA</a:t>
            </a:r>
          </a:p>
        </p:txBody>
      </p:sp>
      <p:sp>
        <p:nvSpPr>
          <p:cNvPr id="101386" name="Text Box 10"/>
          <p:cNvSpPr txBox="1">
            <a:spLocks noChangeArrowheads="1"/>
          </p:cNvSpPr>
          <p:nvPr/>
        </p:nvSpPr>
        <p:spPr bwMode="auto">
          <a:xfrm>
            <a:off x="3924300" y="2852738"/>
            <a:ext cx="3959225" cy="376237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1800" b="1">
                <a:solidFill>
                  <a:schemeClr val="bg2"/>
                </a:solidFill>
              </a:rPr>
              <a:t>CIÊNCIAS FÍSICAS E BIOLÓGICAS</a:t>
            </a:r>
          </a:p>
        </p:txBody>
      </p:sp>
      <p:sp>
        <p:nvSpPr>
          <p:cNvPr id="101387" name="Text Box 11"/>
          <p:cNvSpPr txBox="1">
            <a:spLocks noChangeArrowheads="1"/>
          </p:cNvSpPr>
          <p:nvPr/>
        </p:nvSpPr>
        <p:spPr bwMode="auto">
          <a:xfrm>
            <a:off x="3995738" y="3500438"/>
            <a:ext cx="3527425" cy="366712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1800" b="1">
                <a:solidFill>
                  <a:schemeClr val="bg2"/>
                </a:solidFill>
              </a:rPr>
              <a:t>UNIVERSALIDADE</a:t>
            </a:r>
          </a:p>
        </p:txBody>
      </p:sp>
      <p:sp>
        <p:nvSpPr>
          <p:cNvPr id="101388" name="Text Box 12"/>
          <p:cNvSpPr txBox="1">
            <a:spLocks noChangeArrowheads="1"/>
          </p:cNvSpPr>
          <p:nvPr/>
        </p:nvSpPr>
        <p:spPr bwMode="auto">
          <a:xfrm>
            <a:off x="3563938" y="4508500"/>
            <a:ext cx="3168650" cy="579438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b="1">
                <a:solidFill>
                  <a:schemeClr val="bg2"/>
                </a:solidFill>
              </a:rPr>
              <a:t>POSITIVISMO</a:t>
            </a:r>
          </a:p>
        </p:txBody>
      </p:sp>
      <p:sp>
        <p:nvSpPr>
          <p:cNvPr id="101389" name="Text Box 13"/>
          <p:cNvSpPr txBox="1">
            <a:spLocks noChangeArrowheads="1"/>
          </p:cNvSpPr>
          <p:nvPr/>
        </p:nvSpPr>
        <p:spPr bwMode="auto">
          <a:xfrm>
            <a:off x="611188" y="5445125"/>
            <a:ext cx="3673475" cy="4572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400" b="1"/>
              <a:t>CIÊNCIAS  HUMANAS</a:t>
            </a:r>
          </a:p>
        </p:txBody>
      </p:sp>
      <p:sp>
        <p:nvSpPr>
          <p:cNvPr id="101390" name="Text Box 14"/>
          <p:cNvSpPr txBox="1">
            <a:spLocks noChangeArrowheads="1"/>
          </p:cNvSpPr>
          <p:nvPr/>
        </p:nvSpPr>
        <p:spPr bwMode="auto">
          <a:xfrm>
            <a:off x="5508625" y="5445125"/>
            <a:ext cx="3635375" cy="4572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400" b="1"/>
              <a:t>CIÊNCIAS NATURAIS</a:t>
            </a:r>
          </a:p>
        </p:txBody>
      </p:sp>
      <p:sp>
        <p:nvSpPr>
          <p:cNvPr id="101391" name="Line 15"/>
          <p:cNvSpPr>
            <a:spLocks noChangeShapeType="1"/>
          </p:cNvSpPr>
          <p:nvPr/>
        </p:nvSpPr>
        <p:spPr bwMode="auto">
          <a:xfrm flipV="1">
            <a:off x="2700338" y="1916113"/>
            <a:ext cx="719137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01392" name="Line 16"/>
          <p:cNvSpPr>
            <a:spLocks noChangeShapeType="1"/>
          </p:cNvSpPr>
          <p:nvPr/>
        </p:nvSpPr>
        <p:spPr bwMode="auto">
          <a:xfrm>
            <a:off x="2627313" y="2924175"/>
            <a:ext cx="7921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01393" name="Line 17"/>
          <p:cNvSpPr>
            <a:spLocks noChangeShapeType="1"/>
          </p:cNvSpPr>
          <p:nvPr/>
        </p:nvSpPr>
        <p:spPr bwMode="auto">
          <a:xfrm>
            <a:off x="2627313" y="3068638"/>
            <a:ext cx="86360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01395" name="AutoShape 19"/>
          <p:cNvSpPr>
            <a:spLocks noChangeArrowheads="1"/>
          </p:cNvSpPr>
          <p:nvPr/>
        </p:nvSpPr>
        <p:spPr bwMode="auto">
          <a:xfrm>
            <a:off x="5076825" y="4005263"/>
            <a:ext cx="288925" cy="287337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pt-BR" altLang="pt-BR" sz="1800"/>
          </a:p>
        </p:txBody>
      </p:sp>
      <p:sp>
        <p:nvSpPr>
          <p:cNvPr id="101397" name="Line 21"/>
          <p:cNvSpPr>
            <a:spLocks noChangeShapeType="1"/>
          </p:cNvSpPr>
          <p:nvPr/>
        </p:nvSpPr>
        <p:spPr bwMode="auto">
          <a:xfrm>
            <a:off x="4643438" y="5589588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01399" name="Line 23"/>
          <p:cNvSpPr>
            <a:spLocks noChangeShapeType="1"/>
          </p:cNvSpPr>
          <p:nvPr/>
        </p:nvSpPr>
        <p:spPr bwMode="auto">
          <a:xfrm>
            <a:off x="4643438" y="5805488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01401" name="Line 25"/>
          <p:cNvSpPr>
            <a:spLocks noChangeShapeType="1"/>
          </p:cNvSpPr>
          <p:nvPr/>
        </p:nvSpPr>
        <p:spPr bwMode="auto">
          <a:xfrm flipV="1">
            <a:off x="2700338" y="2420938"/>
            <a:ext cx="719137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01402" name="Text Box 26"/>
          <p:cNvSpPr txBox="1">
            <a:spLocks noChangeArrowheads="1"/>
          </p:cNvSpPr>
          <p:nvPr/>
        </p:nvSpPr>
        <p:spPr bwMode="auto">
          <a:xfrm>
            <a:off x="250825" y="1125538"/>
            <a:ext cx="2160588" cy="457200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400" b="1">
                <a:solidFill>
                  <a:schemeClr val="bg2"/>
                </a:solidFill>
              </a:rPr>
              <a:t>DURKHEIM</a:t>
            </a:r>
          </a:p>
        </p:txBody>
      </p:sp>
      <p:sp>
        <p:nvSpPr>
          <p:cNvPr id="101404" name="AutoShape 28"/>
          <p:cNvSpPr>
            <a:spLocks noChangeArrowheads="1"/>
          </p:cNvSpPr>
          <p:nvPr/>
        </p:nvSpPr>
        <p:spPr bwMode="auto">
          <a:xfrm>
            <a:off x="1042988" y="1773238"/>
            <a:ext cx="144462" cy="647700"/>
          </a:xfrm>
          <a:prstGeom prst="downArrow">
            <a:avLst>
              <a:gd name="adj1" fmla="val 50000"/>
              <a:gd name="adj2" fmla="val 112088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pt-BR" altLang="pt-BR"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1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01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01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01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101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101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101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101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101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101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101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101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101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0" dur="500"/>
                                        <p:tgtEl>
                                          <p:spTgt spid="101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5" dur="500"/>
                                        <p:tgtEl>
                                          <p:spTgt spid="101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8" dur="500"/>
                                        <p:tgtEl>
                                          <p:spTgt spid="101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1" dur="500"/>
                                        <p:tgtEl>
                                          <p:spTgt spid="101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4" dur="500"/>
                                        <p:tgtEl>
                                          <p:spTgt spid="101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80" grpId="0"/>
      <p:bldP spid="101381" grpId="0" animBg="1"/>
      <p:bldP spid="101382" grpId="0" animBg="1"/>
      <p:bldP spid="101385" grpId="0" animBg="1"/>
      <p:bldP spid="101386" grpId="0" animBg="1"/>
      <p:bldP spid="101387" grpId="0" animBg="1"/>
      <p:bldP spid="101388" grpId="0" animBg="1"/>
      <p:bldP spid="101389" grpId="0" animBg="1"/>
      <p:bldP spid="101390" grpId="0" animBg="1"/>
      <p:bldP spid="101391" grpId="0" animBg="1"/>
      <p:bldP spid="101392" grpId="0" animBg="1"/>
      <p:bldP spid="101393" grpId="0" animBg="1"/>
      <p:bldP spid="101395" grpId="0" animBg="1"/>
      <p:bldP spid="101397" grpId="0" animBg="1"/>
      <p:bldP spid="101399" grpId="0" animBg="1"/>
      <p:bldP spid="101401" grpId="0" animBg="1"/>
      <p:bldP spid="101402" grpId="0" animBg="1"/>
      <p:bldP spid="10140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Espaço Reservado para Rodapé 3"/>
          <p:cNvSpPr>
            <a:spLocks noGrp="1"/>
          </p:cNvSpPr>
          <p:nvPr>
            <p:ph type="ftr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1200" smtClean="0">
                <a:latin typeface="Arial" panose="020B0604020202020204" pitchFamily="34" charset="0"/>
              </a:rPr>
              <a:t>arnaldolemos@uol.com.br</a:t>
            </a:r>
          </a:p>
        </p:txBody>
      </p:sp>
      <p:sp>
        <p:nvSpPr>
          <p:cNvPr id="102408" name="Text Box 8"/>
          <p:cNvSpPr txBox="1">
            <a:spLocks noChangeArrowheads="1"/>
          </p:cNvSpPr>
          <p:nvPr/>
        </p:nvSpPr>
        <p:spPr bwMode="auto">
          <a:xfrm>
            <a:off x="4572000" y="620713"/>
            <a:ext cx="3671888" cy="366712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1800" b="1"/>
              <a:t>FRAGMENTAÇÃO POLÍTICA</a:t>
            </a:r>
          </a:p>
        </p:txBody>
      </p:sp>
      <p:sp>
        <p:nvSpPr>
          <p:cNvPr id="102409" name="Text Box 9"/>
          <p:cNvSpPr txBox="1">
            <a:spLocks noChangeArrowheads="1"/>
          </p:cNvSpPr>
          <p:nvPr/>
        </p:nvSpPr>
        <p:spPr bwMode="auto">
          <a:xfrm>
            <a:off x="4500563" y="1341438"/>
            <a:ext cx="3743325" cy="366712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1800" b="1"/>
              <a:t>CAPITALISMO TARDIO</a:t>
            </a:r>
          </a:p>
        </p:txBody>
      </p:sp>
      <p:sp>
        <p:nvSpPr>
          <p:cNvPr id="102410" name="Text Box 10"/>
          <p:cNvSpPr txBox="1">
            <a:spLocks noChangeArrowheads="1"/>
          </p:cNvSpPr>
          <p:nvPr/>
        </p:nvSpPr>
        <p:spPr bwMode="auto">
          <a:xfrm>
            <a:off x="4500563" y="2133600"/>
            <a:ext cx="3671887" cy="36671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1800" b="1"/>
              <a:t>CIÊNCIAS HUMANAS</a:t>
            </a:r>
          </a:p>
        </p:txBody>
      </p:sp>
      <p:sp>
        <p:nvSpPr>
          <p:cNvPr id="102411" name="Text Box 11"/>
          <p:cNvSpPr txBox="1">
            <a:spLocks noChangeArrowheads="1"/>
          </p:cNvSpPr>
          <p:nvPr/>
        </p:nvSpPr>
        <p:spPr bwMode="auto">
          <a:xfrm>
            <a:off x="4572000" y="2924175"/>
            <a:ext cx="3671888" cy="36671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1800" b="1"/>
              <a:t>DIVERSIDADE</a:t>
            </a:r>
          </a:p>
        </p:txBody>
      </p:sp>
      <p:sp>
        <p:nvSpPr>
          <p:cNvPr id="102412" name="Text Box 12"/>
          <p:cNvSpPr txBox="1">
            <a:spLocks noChangeArrowheads="1"/>
          </p:cNvSpPr>
          <p:nvPr/>
        </p:nvSpPr>
        <p:spPr bwMode="auto">
          <a:xfrm>
            <a:off x="250825" y="2060575"/>
            <a:ext cx="2447925" cy="519113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800" b="1"/>
              <a:t>ALEMANHA</a:t>
            </a:r>
          </a:p>
        </p:txBody>
      </p:sp>
      <p:sp>
        <p:nvSpPr>
          <p:cNvPr id="102413" name="Text Box 13"/>
          <p:cNvSpPr txBox="1">
            <a:spLocks noChangeArrowheads="1"/>
          </p:cNvSpPr>
          <p:nvPr/>
        </p:nvSpPr>
        <p:spPr bwMode="auto">
          <a:xfrm>
            <a:off x="4211638" y="4437063"/>
            <a:ext cx="3024187" cy="579437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b="1"/>
              <a:t>IDEALISMO</a:t>
            </a:r>
          </a:p>
        </p:txBody>
      </p:sp>
      <p:sp>
        <p:nvSpPr>
          <p:cNvPr id="102414" name="Text Box 14"/>
          <p:cNvSpPr txBox="1">
            <a:spLocks noChangeArrowheads="1"/>
          </p:cNvSpPr>
          <p:nvPr/>
        </p:nvSpPr>
        <p:spPr bwMode="auto">
          <a:xfrm>
            <a:off x="684213" y="5578475"/>
            <a:ext cx="3382962" cy="457200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400" b="1">
                <a:solidFill>
                  <a:schemeClr val="bg2"/>
                </a:solidFill>
              </a:rPr>
              <a:t>CIÊNCIAS HUMANAS</a:t>
            </a:r>
          </a:p>
        </p:txBody>
      </p:sp>
      <p:sp>
        <p:nvSpPr>
          <p:cNvPr id="102415" name="Text Box 15"/>
          <p:cNvSpPr txBox="1">
            <a:spLocks noChangeArrowheads="1"/>
          </p:cNvSpPr>
          <p:nvPr/>
        </p:nvSpPr>
        <p:spPr bwMode="auto">
          <a:xfrm>
            <a:off x="5651500" y="5589588"/>
            <a:ext cx="3492500" cy="457200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400" b="1">
                <a:solidFill>
                  <a:schemeClr val="bg2"/>
                </a:solidFill>
              </a:rPr>
              <a:t>CIÊNCIAS NATURAIS</a:t>
            </a:r>
          </a:p>
        </p:txBody>
      </p:sp>
      <p:sp>
        <p:nvSpPr>
          <p:cNvPr id="102416" name="AutoShape 16"/>
          <p:cNvSpPr>
            <a:spLocks noChangeArrowheads="1"/>
          </p:cNvSpPr>
          <p:nvPr/>
        </p:nvSpPr>
        <p:spPr bwMode="auto">
          <a:xfrm>
            <a:off x="5651500" y="3573463"/>
            <a:ext cx="215900" cy="503237"/>
          </a:xfrm>
          <a:prstGeom prst="downArrow">
            <a:avLst>
              <a:gd name="adj1" fmla="val 50000"/>
              <a:gd name="adj2" fmla="val 58272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pt-BR" altLang="pt-BR" sz="1800"/>
          </a:p>
        </p:txBody>
      </p:sp>
      <p:sp>
        <p:nvSpPr>
          <p:cNvPr id="102417" name="Line 17"/>
          <p:cNvSpPr>
            <a:spLocks noChangeShapeType="1"/>
          </p:cNvSpPr>
          <p:nvPr/>
        </p:nvSpPr>
        <p:spPr bwMode="auto">
          <a:xfrm>
            <a:off x="4427538" y="5661025"/>
            <a:ext cx="8651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02418" name="Line 18"/>
          <p:cNvSpPr>
            <a:spLocks noChangeShapeType="1"/>
          </p:cNvSpPr>
          <p:nvPr/>
        </p:nvSpPr>
        <p:spPr bwMode="auto">
          <a:xfrm>
            <a:off x="4427538" y="5949950"/>
            <a:ext cx="8651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02419" name="Line 19"/>
          <p:cNvSpPr>
            <a:spLocks noChangeShapeType="1"/>
          </p:cNvSpPr>
          <p:nvPr/>
        </p:nvSpPr>
        <p:spPr bwMode="auto">
          <a:xfrm>
            <a:off x="4643438" y="5445125"/>
            <a:ext cx="433387" cy="720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02420" name="Line 20"/>
          <p:cNvSpPr>
            <a:spLocks noChangeShapeType="1"/>
          </p:cNvSpPr>
          <p:nvPr/>
        </p:nvSpPr>
        <p:spPr bwMode="auto">
          <a:xfrm flipV="1">
            <a:off x="3132138" y="1052513"/>
            <a:ext cx="1008062" cy="720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02421" name="Line 21"/>
          <p:cNvSpPr>
            <a:spLocks noChangeShapeType="1"/>
          </p:cNvSpPr>
          <p:nvPr/>
        </p:nvSpPr>
        <p:spPr bwMode="auto">
          <a:xfrm flipV="1">
            <a:off x="3348038" y="1700213"/>
            <a:ext cx="86360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02424" name="Text Box 24"/>
          <p:cNvSpPr txBox="1">
            <a:spLocks noChangeArrowheads="1"/>
          </p:cNvSpPr>
          <p:nvPr/>
        </p:nvSpPr>
        <p:spPr bwMode="auto">
          <a:xfrm>
            <a:off x="539750" y="476250"/>
            <a:ext cx="1800225" cy="4572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400" b="1"/>
              <a:t>WEBER</a:t>
            </a:r>
          </a:p>
        </p:txBody>
      </p:sp>
      <p:sp>
        <p:nvSpPr>
          <p:cNvPr id="102426" name="Line 26"/>
          <p:cNvSpPr>
            <a:spLocks noChangeShapeType="1"/>
          </p:cNvSpPr>
          <p:nvPr/>
        </p:nvSpPr>
        <p:spPr bwMode="auto">
          <a:xfrm>
            <a:off x="3132138" y="2420938"/>
            <a:ext cx="9350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02427" name="Line 27"/>
          <p:cNvSpPr>
            <a:spLocks noChangeShapeType="1"/>
          </p:cNvSpPr>
          <p:nvPr/>
        </p:nvSpPr>
        <p:spPr bwMode="auto">
          <a:xfrm>
            <a:off x="3132138" y="2636838"/>
            <a:ext cx="1008062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02428" name="AutoShape 28"/>
          <p:cNvSpPr>
            <a:spLocks noChangeArrowheads="1"/>
          </p:cNvSpPr>
          <p:nvPr/>
        </p:nvSpPr>
        <p:spPr bwMode="auto">
          <a:xfrm>
            <a:off x="1258888" y="1125538"/>
            <a:ext cx="217487" cy="790575"/>
          </a:xfrm>
          <a:prstGeom prst="downArrow">
            <a:avLst>
              <a:gd name="adj1" fmla="val 50000"/>
              <a:gd name="adj2" fmla="val 90876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pt-BR" altLang="pt-BR"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2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02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02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02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02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102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02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102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02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102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02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102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102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0" dur="500"/>
                                        <p:tgtEl>
                                          <p:spTgt spid="102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102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6" dur="500"/>
                                        <p:tgtEl>
                                          <p:spTgt spid="102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9" dur="500"/>
                                        <p:tgtEl>
                                          <p:spTgt spid="102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2" dur="500"/>
                                        <p:tgtEl>
                                          <p:spTgt spid="102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08" grpId="0" animBg="1"/>
      <p:bldP spid="102409" grpId="0" animBg="1"/>
      <p:bldP spid="102410" grpId="0" animBg="1"/>
      <p:bldP spid="102411" grpId="0" animBg="1"/>
      <p:bldP spid="102412" grpId="0" animBg="1"/>
      <p:bldP spid="102413" grpId="0" animBg="1"/>
      <p:bldP spid="102414" grpId="0" animBg="1"/>
      <p:bldP spid="102415" grpId="0" animBg="1"/>
      <p:bldP spid="102416" grpId="0" animBg="1"/>
      <p:bldP spid="102417" grpId="0" animBg="1"/>
      <p:bldP spid="102418" grpId="0" animBg="1"/>
      <p:bldP spid="102419" grpId="0" animBg="1"/>
      <p:bldP spid="102420" grpId="0" animBg="1"/>
      <p:bldP spid="102421" grpId="0" animBg="1"/>
      <p:bldP spid="102424" grpId="0" animBg="1"/>
      <p:bldP spid="102426" grpId="0" animBg="1"/>
      <p:bldP spid="102427" grpId="0" animBg="1"/>
      <p:bldP spid="10242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Espaço Reservado para Rodapé 3"/>
          <p:cNvSpPr>
            <a:spLocks noGrp="1"/>
          </p:cNvSpPr>
          <p:nvPr>
            <p:ph type="ftr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1200" smtClean="0">
                <a:latin typeface="Arial" panose="020B0604020202020204" pitchFamily="34" charset="0"/>
              </a:rPr>
              <a:t>arnaldolemos@uol.com.br</a:t>
            </a:r>
          </a:p>
        </p:txBody>
      </p:sp>
      <p:sp>
        <p:nvSpPr>
          <p:cNvPr id="167940" name="Text Box 4"/>
          <p:cNvSpPr txBox="1">
            <a:spLocks noChangeArrowheads="1"/>
          </p:cNvSpPr>
          <p:nvPr/>
        </p:nvSpPr>
        <p:spPr bwMode="auto">
          <a:xfrm>
            <a:off x="971550" y="549275"/>
            <a:ext cx="2160588" cy="457200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400" b="1">
                <a:solidFill>
                  <a:schemeClr val="bg2"/>
                </a:solidFill>
                <a:latin typeface="Arial" panose="020B0604020202020204" pitchFamily="34" charset="0"/>
              </a:rPr>
              <a:t>DURKHEIM</a:t>
            </a:r>
          </a:p>
        </p:txBody>
      </p:sp>
      <p:sp>
        <p:nvSpPr>
          <p:cNvPr id="167941" name="Rectangle 5"/>
          <p:cNvSpPr>
            <a:spLocks noChangeArrowheads="1"/>
          </p:cNvSpPr>
          <p:nvPr/>
        </p:nvSpPr>
        <p:spPr bwMode="auto">
          <a:xfrm>
            <a:off x="900113" y="2205038"/>
            <a:ext cx="2162175" cy="457200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pt-BR" sz="2400" b="1" u="sng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POSITIVISMO</a:t>
            </a:r>
          </a:p>
        </p:txBody>
      </p:sp>
      <p:sp>
        <p:nvSpPr>
          <p:cNvPr id="167942" name="AutoShape 6"/>
          <p:cNvSpPr>
            <a:spLocks noChangeArrowheads="1"/>
          </p:cNvSpPr>
          <p:nvPr/>
        </p:nvSpPr>
        <p:spPr bwMode="auto">
          <a:xfrm>
            <a:off x="1835150" y="1268413"/>
            <a:ext cx="215900" cy="649287"/>
          </a:xfrm>
          <a:prstGeom prst="downArrow">
            <a:avLst>
              <a:gd name="adj1" fmla="val 50000"/>
              <a:gd name="adj2" fmla="val 75184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pt-BR" altLang="pt-BR" sz="1800"/>
          </a:p>
        </p:txBody>
      </p:sp>
      <p:sp>
        <p:nvSpPr>
          <p:cNvPr id="167943" name="Rectangle 7"/>
          <p:cNvSpPr>
            <a:spLocks noChangeArrowheads="1"/>
          </p:cNvSpPr>
          <p:nvPr/>
        </p:nvSpPr>
        <p:spPr bwMode="auto">
          <a:xfrm>
            <a:off x="250825" y="3860800"/>
            <a:ext cx="3889375" cy="641350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pt-BR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HISTORIA = PROCESSO UNIVERSAL</a:t>
            </a:r>
          </a:p>
        </p:txBody>
      </p:sp>
      <p:sp>
        <p:nvSpPr>
          <p:cNvPr id="167944" name="Rectangle 8"/>
          <p:cNvSpPr>
            <a:spLocks noChangeArrowheads="1"/>
          </p:cNvSpPr>
          <p:nvPr/>
        </p:nvSpPr>
        <p:spPr bwMode="auto">
          <a:xfrm>
            <a:off x="250825" y="5734050"/>
            <a:ext cx="3887788" cy="587375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lnSpc>
                <a:spcPct val="90000"/>
              </a:lnSpc>
              <a:spcBef>
                <a:spcPct val="5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pt-BR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GENERALIZAÇÃO – COMPARAÇÃO</a:t>
            </a:r>
            <a:endParaRPr lang="pt-BR">
              <a:solidFill>
                <a:schemeClr val="bg2"/>
              </a:solidFill>
            </a:endParaRPr>
          </a:p>
        </p:txBody>
      </p:sp>
      <p:sp>
        <p:nvSpPr>
          <p:cNvPr id="167946" name="AutoShape 10"/>
          <p:cNvSpPr>
            <a:spLocks noChangeArrowheads="1"/>
          </p:cNvSpPr>
          <p:nvPr/>
        </p:nvSpPr>
        <p:spPr bwMode="auto">
          <a:xfrm>
            <a:off x="1835150" y="2852738"/>
            <a:ext cx="215900" cy="720725"/>
          </a:xfrm>
          <a:prstGeom prst="downArrow">
            <a:avLst>
              <a:gd name="adj1" fmla="val 50000"/>
              <a:gd name="adj2" fmla="val 83456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pt-BR" altLang="pt-BR" sz="1800"/>
          </a:p>
        </p:txBody>
      </p:sp>
      <p:sp>
        <p:nvSpPr>
          <p:cNvPr id="167947" name="AutoShape 11"/>
          <p:cNvSpPr>
            <a:spLocks noChangeArrowheads="1"/>
          </p:cNvSpPr>
          <p:nvPr/>
        </p:nvSpPr>
        <p:spPr bwMode="auto">
          <a:xfrm>
            <a:off x="1835150" y="4797425"/>
            <a:ext cx="288925" cy="792163"/>
          </a:xfrm>
          <a:prstGeom prst="downArrow">
            <a:avLst>
              <a:gd name="adj1" fmla="val 50000"/>
              <a:gd name="adj2" fmla="val 68544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pt-BR" altLang="pt-BR" sz="1800"/>
          </a:p>
        </p:txBody>
      </p:sp>
      <p:sp>
        <p:nvSpPr>
          <p:cNvPr id="167948" name="Text Box 12"/>
          <p:cNvSpPr txBox="1">
            <a:spLocks noChangeArrowheads="1"/>
          </p:cNvSpPr>
          <p:nvPr/>
        </p:nvSpPr>
        <p:spPr bwMode="auto">
          <a:xfrm>
            <a:off x="6300788" y="549275"/>
            <a:ext cx="1728787" cy="4572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400" b="1">
                <a:solidFill>
                  <a:schemeClr val="bg2"/>
                </a:solidFill>
                <a:latin typeface="Arial" panose="020B0604020202020204" pitchFamily="34" charset="0"/>
              </a:rPr>
              <a:t>WEBER</a:t>
            </a:r>
          </a:p>
        </p:txBody>
      </p:sp>
      <p:sp>
        <p:nvSpPr>
          <p:cNvPr id="167950" name="Rectangle 14"/>
          <p:cNvSpPr>
            <a:spLocks noChangeArrowheads="1"/>
          </p:cNvSpPr>
          <p:nvPr/>
        </p:nvSpPr>
        <p:spPr bwMode="auto">
          <a:xfrm>
            <a:off x="5940425" y="2205038"/>
            <a:ext cx="2430463" cy="420687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90000"/>
              </a:lnSpc>
              <a:spcBef>
                <a:spcPct val="5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pt-BR" sz="2400" b="1" u="sng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IDEALISMO</a:t>
            </a:r>
            <a:endParaRPr lang="pt-BR" sz="4000" b="1">
              <a:solidFill>
                <a:schemeClr val="bg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67951" name="Rectangle 15"/>
          <p:cNvSpPr>
            <a:spLocks noChangeArrowheads="1"/>
          </p:cNvSpPr>
          <p:nvPr/>
        </p:nvSpPr>
        <p:spPr bwMode="auto">
          <a:xfrm>
            <a:off x="4859338" y="3860800"/>
            <a:ext cx="4103687" cy="64135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t-BR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HISTÓRIA = DIVERSIDADE DAS </a:t>
            </a:r>
          </a:p>
          <a:p>
            <a:pPr eaLnBrk="1" hangingPunct="1">
              <a:defRPr/>
            </a:pPr>
            <a:r>
              <a:rPr lang="pt-BR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           FORMAÇÕES SOCIAIS</a:t>
            </a:r>
          </a:p>
        </p:txBody>
      </p:sp>
      <p:sp>
        <p:nvSpPr>
          <p:cNvPr id="167952" name="Rectangle 16"/>
          <p:cNvSpPr>
            <a:spLocks noChangeArrowheads="1"/>
          </p:cNvSpPr>
          <p:nvPr/>
        </p:nvSpPr>
        <p:spPr bwMode="auto">
          <a:xfrm>
            <a:off x="5724525" y="5856288"/>
            <a:ext cx="2370138" cy="366712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pt-BR" sz="20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ESPECIFICIDADE</a:t>
            </a:r>
          </a:p>
        </p:txBody>
      </p:sp>
      <p:sp>
        <p:nvSpPr>
          <p:cNvPr id="167953" name="AutoShape 17"/>
          <p:cNvSpPr>
            <a:spLocks noChangeArrowheads="1"/>
          </p:cNvSpPr>
          <p:nvPr/>
        </p:nvSpPr>
        <p:spPr bwMode="auto">
          <a:xfrm>
            <a:off x="6948488" y="1268413"/>
            <a:ext cx="287337" cy="720725"/>
          </a:xfrm>
          <a:prstGeom prst="downArrow">
            <a:avLst>
              <a:gd name="adj1" fmla="val 50000"/>
              <a:gd name="adj2" fmla="val 62707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pt-BR" altLang="pt-BR" sz="1800"/>
          </a:p>
        </p:txBody>
      </p:sp>
      <p:sp>
        <p:nvSpPr>
          <p:cNvPr id="167954" name="AutoShape 18"/>
          <p:cNvSpPr>
            <a:spLocks noChangeArrowheads="1"/>
          </p:cNvSpPr>
          <p:nvPr/>
        </p:nvSpPr>
        <p:spPr bwMode="auto">
          <a:xfrm>
            <a:off x="7019925" y="2852738"/>
            <a:ext cx="288925" cy="792162"/>
          </a:xfrm>
          <a:prstGeom prst="downArrow">
            <a:avLst>
              <a:gd name="adj1" fmla="val 50000"/>
              <a:gd name="adj2" fmla="val 68544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pt-BR" altLang="pt-BR" sz="1800"/>
          </a:p>
        </p:txBody>
      </p:sp>
      <p:sp>
        <p:nvSpPr>
          <p:cNvPr id="167955" name="AutoShape 19"/>
          <p:cNvSpPr>
            <a:spLocks noChangeArrowheads="1"/>
          </p:cNvSpPr>
          <p:nvPr/>
        </p:nvSpPr>
        <p:spPr bwMode="auto">
          <a:xfrm>
            <a:off x="7019925" y="4724400"/>
            <a:ext cx="288925" cy="865188"/>
          </a:xfrm>
          <a:prstGeom prst="downArrow">
            <a:avLst>
              <a:gd name="adj1" fmla="val 50000"/>
              <a:gd name="adj2" fmla="val 74863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pt-BR" altLang="pt-BR" sz="1800"/>
          </a:p>
        </p:txBody>
      </p:sp>
      <p:sp>
        <p:nvSpPr>
          <p:cNvPr id="167956" name="Line 20"/>
          <p:cNvSpPr>
            <a:spLocks noChangeShapeType="1"/>
          </p:cNvSpPr>
          <p:nvPr/>
        </p:nvSpPr>
        <p:spPr bwMode="auto">
          <a:xfrm>
            <a:off x="4427538" y="0"/>
            <a:ext cx="144462" cy="685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67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67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67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67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167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167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167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167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167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167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167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167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167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0" dur="500"/>
                                        <p:tgtEl>
                                          <p:spTgt spid="167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5" dur="500"/>
                                        <p:tgtEl>
                                          <p:spTgt spid="167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940" grpId="0" animBg="1"/>
      <p:bldP spid="167941" grpId="0" animBg="1"/>
      <p:bldP spid="167942" grpId="0" animBg="1"/>
      <p:bldP spid="167943" grpId="0" animBg="1"/>
      <p:bldP spid="167944" grpId="0" animBg="1"/>
      <p:bldP spid="167946" grpId="0" animBg="1"/>
      <p:bldP spid="167947" grpId="0" animBg="1"/>
      <p:bldP spid="167948" grpId="0" animBg="1"/>
      <p:bldP spid="167950" grpId="0" animBg="1"/>
      <p:bldP spid="167951" grpId="0" animBg="1"/>
      <p:bldP spid="167952" grpId="0" animBg="1"/>
      <p:bldP spid="167953" grpId="0" animBg="1"/>
      <p:bldP spid="167954" grpId="0" animBg="1"/>
      <p:bldP spid="167955" grpId="0" animBg="1"/>
      <p:bldP spid="16795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Espaço Reservado para Rodapé 3"/>
          <p:cNvSpPr>
            <a:spLocks noGrp="1"/>
          </p:cNvSpPr>
          <p:nvPr>
            <p:ph type="ftr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1200" smtClean="0">
                <a:latin typeface="Arial" panose="020B0604020202020204" pitchFamily="34" charset="0"/>
              </a:rPr>
              <a:t>arnaldolemos@uol.com.br</a:t>
            </a:r>
          </a:p>
        </p:txBody>
      </p:sp>
      <p:sp>
        <p:nvSpPr>
          <p:cNvPr id="116742" name="Rectangle 6"/>
          <p:cNvSpPr>
            <a:spLocks noRot="1" noChangeArrowheads="1"/>
          </p:cNvSpPr>
          <p:nvPr/>
        </p:nvSpPr>
        <p:spPr bwMode="auto">
          <a:xfrm>
            <a:off x="395288" y="404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r>
              <a:rPr lang="pt-BR" sz="40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OBJETO  DA  SOCIOLOGIA</a:t>
            </a:r>
          </a:p>
        </p:txBody>
      </p:sp>
      <p:sp>
        <p:nvSpPr>
          <p:cNvPr id="116746" name="Text Box 10"/>
          <p:cNvSpPr txBox="1">
            <a:spLocks noChangeArrowheads="1"/>
          </p:cNvSpPr>
          <p:nvPr/>
        </p:nvSpPr>
        <p:spPr bwMode="auto">
          <a:xfrm>
            <a:off x="539750" y="2852738"/>
            <a:ext cx="2447925" cy="4572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400" b="1">
                <a:latin typeface="Arial" panose="020B0604020202020204" pitchFamily="34" charset="0"/>
              </a:rPr>
              <a:t>AÇÃO SOCIAL</a:t>
            </a:r>
          </a:p>
        </p:txBody>
      </p:sp>
      <p:sp>
        <p:nvSpPr>
          <p:cNvPr id="116749" name="Text Box 13"/>
          <p:cNvSpPr txBox="1">
            <a:spLocks noChangeArrowheads="1"/>
          </p:cNvSpPr>
          <p:nvPr/>
        </p:nvSpPr>
        <p:spPr bwMode="auto">
          <a:xfrm>
            <a:off x="4572000" y="2420938"/>
            <a:ext cx="3744913" cy="256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pt-BR" sz="2000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“A ação humana é social na medida em que, em função da significação subjetiva que o indivíduo que age lhe atribui, toma em consideração o comportamento dos outros e é por ele afetada no seu curso”.</a:t>
            </a:r>
            <a:endParaRPr lang="pt-BR" sz="200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6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16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16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42" grpId="0"/>
      <p:bldP spid="116746" grpId="0" animBg="1"/>
      <p:bldP spid="11674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Espaço Reservado para Rodapé 3"/>
          <p:cNvSpPr>
            <a:spLocks noGrp="1"/>
          </p:cNvSpPr>
          <p:nvPr>
            <p:ph type="ftr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1200" smtClean="0">
                <a:latin typeface="Arial" panose="020B0604020202020204" pitchFamily="34" charset="0"/>
              </a:rPr>
              <a:t>arnaldolemos@uol.com.br</a:t>
            </a:r>
          </a:p>
        </p:txBody>
      </p:sp>
      <p:sp>
        <p:nvSpPr>
          <p:cNvPr id="117764" name="Rectangle 4"/>
          <p:cNvSpPr>
            <a:spLocks noRot="1"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r>
              <a:rPr lang="pt-BR" sz="40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2. OBJETO  DA  SOCIOLOGIA</a:t>
            </a:r>
          </a:p>
        </p:txBody>
      </p:sp>
      <p:sp>
        <p:nvSpPr>
          <p:cNvPr id="117766" name="Text Box 6"/>
          <p:cNvSpPr txBox="1">
            <a:spLocks noChangeArrowheads="1"/>
          </p:cNvSpPr>
          <p:nvPr/>
        </p:nvSpPr>
        <p:spPr bwMode="auto">
          <a:xfrm>
            <a:off x="1331913" y="3141663"/>
            <a:ext cx="2447925" cy="4572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400" b="1">
                <a:latin typeface="Arial" panose="020B0604020202020204" pitchFamily="34" charset="0"/>
              </a:rPr>
              <a:t>AÇÃO SOCIAL</a:t>
            </a:r>
          </a:p>
        </p:txBody>
      </p:sp>
      <p:sp>
        <p:nvSpPr>
          <p:cNvPr id="117770" name="Text Box 10"/>
          <p:cNvSpPr txBox="1">
            <a:spLocks noChangeArrowheads="1"/>
          </p:cNvSpPr>
          <p:nvPr/>
        </p:nvSpPr>
        <p:spPr bwMode="auto">
          <a:xfrm>
            <a:off x="5364163" y="2349500"/>
            <a:ext cx="33845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000" b="1"/>
              <a:t>PRESENÇA DO OUTRO</a:t>
            </a:r>
          </a:p>
        </p:txBody>
      </p:sp>
      <p:sp>
        <p:nvSpPr>
          <p:cNvPr id="117771" name="Text Box 11"/>
          <p:cNvSpPr txBox="1">
            <a:spLocks noChangeArrowheads="1"/>
          </p:cNvSpPr>
          <p:nvPr/>
        </p:nvSpPr>
        <p:spPr bwMode="auto">
          <a:xfrm>
            <a:off x="5435600" y="3357563"/>
            <a:ext cx="25923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000" b="1"/>
              <a:t>SIGNIFICADO</a:t>
            </a:r>
          </a:p>
        </p:txBody>
      </p:sp>
      <p:sp>
        <p:nvSpPr>
          <p:cNvPr id="117772" name="Text Box 12"/>
          <p:cNvSpPr txBox="1">
            <a:spLocks noChangeArrowheads="1"/>
          </p:cNvSpPr>
          <p:nvPr/>
        </p:nvSpPr>
        <p:spPr bwMode="auto">
          <a:xfrm>
            <a:off x="5508625" y="4365625"/>
            <a:ext cx="223361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000" b="1"/>
              <a:t>SER AFETADO PELO OUTRO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7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17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17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17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17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4" grpId="0"/>
      <p:bldP spid="117766" grpId="0" animBg="1"/>
      <p:bldP spid="117770" grpId="0"/>
      <p:bldP spid="117771" grpId="0"/>
      <p:bldP spid="11777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Espaço Reservado para Rodapé 3"/>
          <p:cNvSpPr>
            <a:spLocks noGrp="1"/>
          </p:cNvSpPr>
          <p:nvPr>
            <p:ph type="ftr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1200" smtClean="0">
                <a:latin typeface="Arial" panose="020B0604020202020204" pitchFamily="34" charset="0"/>
              </a:rPr>
              <a:t>arnaldolemos@uol.com.br</a:t>
            </a:r>
          </a:p>
        </p:txBody>
      </p:sp>
      <p:sp>
        <p:nvSpPr>
          <p:cNvPr id="118788" name="Text Box 4"/>
          <p:cNvSpPr txBox="1">
            <a:spLocks noChangeArrowheads="1"/>
          </p:cNvSpPr>
          <p:nvPr/>
        </p:nvSpPr>
        <p:spPr bwMode="auto">
          <a:xfrm>
            <a:off x="1692275" y="333375"/>
            <a:ext cx="6335713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3600" b="1"/>
              <a:t>FUNÇÃO DA SOCIOLOGIA</a:t>
            </a:r>
          </a:p>
        </p:txBody>
      </p:sp>
      <p:sp>
        <p:nvSpPr>
          <p:cNvPr id="118792" name="Text Box 8"/>
          <p:cNvSpPr txBox="1">
            <a:spLocks noChangeArrowheads="1"/>
          </p:cNvSpPr>
          <p:nvPr/>
        </p:nvSpPr>
        <p:spPr bwMode="auto">
          <a:xfrm>
            <a:off x="1692275" y="2492375"/>
            <a:ext cx="6119813" cy="204152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b="1">
                <a:solidFill>
                  <a:schemeClr val="bg2"/>
                </a:solidFill>
              </a:rPr>
              <a:t>Investigar a ação social e ressaltar os elementos mais gerais de cada fase do processo histórico da  sociedade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8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18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88" grpId="0"/>
      <p:bldP spid="11879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Espaço Reservado para Rodapé 5"/>
          <p:cNvSpPr>
            <a:spLocks noGrp="1"/>
          </p:cNvSpPr>
          <p:nvPr>
            <p:ph type="ftr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1200" smtClean="0">
                <a:latin typeface="Arial" panose="020B0604020202020204" pitchFamily="34" charset="0"/>
              </a:rPr>
              <a:t>arnaldolemos@uol.com.br</a:t>
            </a:r>
          </a:p>
        </p:txBody>
      </p:sp>
      <p:sp>
        <p:nvSpPr>
          <p:cNvPr id="17411" name="Rectangle 8"/>
          <p:cNvSpPr>
            <a:spLocks noChangeArrowheads="1"/>
          </p:cNvSpPr>
          <p:nvPr/>
        </p:nvSpPr>
        <p:spPr bwMode="auto">
          <a:xfrm>
            <a:off x="1692275" y="692150"/>
            <a:ext cx="5759450" cy="5032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pt-BR" altLang="pt-BR" sz="1800"/>
          </a:p>
        </p:txBody>
      </p:sp>
      <p:sp>
        <p:nvSpPr>
          <p:cNvPr id="8909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95288" y="404813"/>
            <a:ext cx="7978775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 sz="3600" smtClean="0">
                <a:solidFill>
                  <a:schemeClr val="tx1"/>
                </a:solidFill>
              </a:rPr>
              <a:t>WEBER</a:t>
            </a:r>
          </a:p>
        </p:txBody>
      </p:sp>
      <p:sp>
        <p:nvSpPr>
          <p:cNvPr id="89107" name="Text Box 19"/>
          <p:cNvSpPr txBox="1">
            <a:spLocks noChangeArrowheads="1"/>
          </p:cNvSpPr>
          <p:nvPr/>
        </p:nvSpPr>
        <p:spPr bwMode="auto">
          <a:xfrm>
            <a:off x="1258888" y="1844675"/>
            <a:ext cx="6913562" cy="762000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4400" b="1">
                <a:solidFill>
                  <a:schemeClr val="bg2"/>
                </a:solidFill>
              </a:rPr>
              <a:t>A                                          B  </a:t>
            </a:r>
          </a:p>
        </p:txBody>
      </p:sp>
      <p:sp>
        <p:nvSpPr>
          <p:cNvPr id="89109" name="Line 21"/>
          <p:cNvSpPr>
            <a:spLocks noChangeShapeType="1"/>
          </p:cNvSpPr>
          <p:nvPr/>
        </p:nvSpPr>
        <p:spPr bwMode="auto">
          <a:xfrm>
            <a:off x="2124075" y="2133600"/>
            <a:ext cx="5040313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89110" name="Line 22"/>
          <p:cNvSpPr>
            <a:spLocks noChangeShapeType="1"/>
          </p:cNvSpPr>
          <p:nvPr/>
        </p:nvSpPr>
        <p:spPr bwMode="auto">
          <a:xfrm flipH="1">
            <a:off x="2124075" y="2420938"/>
            <a:ext cx="504190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89111" name="Text Box 23"/>
          <p:cNvSpPr txBox="1">
            <a:spLocks noChangeArrowheads="1"/>
          </p:cNvSpPr>
          <p:nvPr/>
        </p:nvSpPr>
        <p:spPr bwMode="auto">
          <a:xfrm>
            <a:off x="1258888" y="3644900"/>
            <a:ext cx="6481762" cy="822325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400" b="1"/>
              <a:t>AÇÃO SOCIAL : MOTIVAÇÃO, SENTIDO E VALORES</a:t>
            </a:r>
          </a:p>
        </p:txBody>
      </p:sp>
      <p:sp>
        <p:nvSpPr>
          <p:cNvPr id="89112" name="Text Box 24"/>
          <p:cNvSpPr txBox="1">
            <a:spLocks noChangeArrowheads="1"/>
          </p:cNvSpPr>
          <p:nvPr/>
        </p:nvSpPr>
        <p:spPr bwMode="auto">
          <a:xfrm>
            <a:off x="1258888" y="5013325"/>
            <a:ext cx="6840537" cy="82232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400" b="1"/>
              <a:t>RELAÇÃO SOCIAL : O SENTIDO TEM QUE SER COMPARTILHADO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9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89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89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89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89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89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90" grpId="0"/>
      <p:bldP spid="89107" grpId="0" animBg="1"/>
      <p:bldP spid="89109" grpId="0" animBg="1"/>
      <p:bldP spid="89110" grpId="0" animBg="1"/>
      <p:bldP spid="89111" grpId="0" animBg="1"/>
      <p:bldP spid="891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Espaço Reservado para Rodapé 5"/>
          <p:cNvSpPr>
            <a:spLocks noGrp="1"/>
          </p:cNvSpPr>
          <p:nvPr>
            <p:ph type="ftr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1200" smtClean="0">
                <a:latin typeface="Arial" panose="020B0604020202020204" pitchFamily="34" charset="0"/>
              </a:rPr>
              <a:t>arnaldolemos@uol.com.br</a:t>
            </a:r>
          </a:p>
        </p:txBody>
      </p:sp>
      <p:sp>
        <p:nvSpPr>
          <p:cNvPr id="18435" name="Rectangle 51"/>
          <p:cNvSpPr>
            <a:spLocks noChangeArrowheads="1"/>
          </p:cNvSpPr>
          <p:nvPr/>
        </p:nvSpPr>
        <p:spPr bwMode="auto">
          <a:xfrm>
            <a:off x="2124075" y="549275"/>
            <a:ext cx="4968875" cy="6477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pt-BR" altLang="pt-BR" sz="1800"/>
          </a:p>
        </p:txBody>
      </p:sp>
      <p:sp>
        <p:nvSpPr>
          <p:cNvPr id="77872" name="Rectangle 48"/>
          <p:cNvSpPr>
            <a:spLocks noChangeArrowheads="1"/>
          </p:cNvSpPr>
          <p:nvPr/>
        </p:nvSpPr>
        <p:spPr bwMode="auto">
          <a:xfrm>
            <a:off x="971550" y="1916113"/>
            <a:ext cx="6769100" cy="3529012"/>
          </a:xfrm>
          <a:prstGeom prst="rect">
            <a:avLst/>
          </a:prstGeom>
          <a:solidFill>
            <a:srgbClr val="000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pt-BR" altLang="pt-BR" sz="1800"/>
          </a:p>
        </p:txBody>
      </p:sp>
      <p:sp>
        <p:nvSpPr>
          <p:cNvPr id="77829" name="Rectangle 5"/>
          <p:cNvSpPr>
            <a:spLocks noChangeArrowheads="1"/>
          </p:cNvSpPr>
          <p:nvPr/>
        </p:nvSpPr>
        <p:spPr bwMode="auto">
          <a:xfrm>
            <a:off x="1331913" y="3068638"/>
            <a:ext cx="6048375" cy="12239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pt-BR" altLang="pt-BR" sz="1800"/>
          </a:p>
        </p:txBody>
      </p:sp>
      <p:sp>
        <p:nvSpPr>
          <p:cNvPr id="7782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sz="4000" smtClean="0">
                <a:solidFill>
                  <a:schemeClr val="tx1"/>
                </a:solidFill>
              </a:rPr>
              <a:t> WEBER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endParaRPr lang="pt-BR" smtClean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pt-BR" smtClean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pt-BR" smtClean="0"/>
              <a:t>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pt-BR" smtClean="0"/>
              <a:t>		</a:t>
            </a:r>
            <a:r>
              <a:rPr lang="pt-BR" sz="3600" b="1" smtClean="0">
                <a:solidFill>
                  <a:schemeClr val="hlink"/>
                </a:solidFill>
              </a:rPr>
              <a:t>A                                             B</a:t>
            </a:r>
          </a:p>
        </p:txBody>
      </p:sp>
      <p:sp>
        <p:nvSpPr>
          <p:cNvPr id="18440" name="AutoShape 4"/>
          <p:cNvSpPr>
            <a:spLocks noChangeArrowheads="1"/>
          </p:cNvSpPr>
          <p:nvPr/>
        </p:nvSpPr>
        <p:spPr bwMode="auto">
          <a:xfrm>
            <a:off x="2051050" y="3500438"/>
            <a:ext cx="4681538" cy="288925"/>
          </a:xfrm>
          <a:prstGeom prst="leftRightArrow">
            <a:avLst>
              <a:gd name="adj1" fmla="val 50000"/>
              <a:gd name="adj2" fmla="val 324066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pt-BR" altLang="pt-BR" sz="1800"/>
          </a:p>
        </p:txBody>
      </p:sp>
      <p:sp>
        <p:nvSpPr>
          <p:cNvPr id="77831" name="Rectangle 7"/>
          <p:cNvSpPr>
            <a:spLocks noChangeArrowheads="1"/>
          </p:cNvSpPr>
          <p:nvPr/>
        </p:nvSpPr>
        <p:spPr bwMode="auto">
          <a:xfrm>
            <a:off x="2843213" y="2349500"/>
            <a:ext cx="1441450" cy="503238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pt-BR" altLang="pt-BR" sz="1800"/>
          </a:p>
        </p:txBody>
      </p:sp>
      <p:sp>
        <p:nvSpPr>
          <p:cNvPr id="77832" name="Rectangle 8"/>
          <p:cNvSpPr>
            <a:spLocks noChangeArrowheads="1"/>
          </p:cNvSpPr>
          <p:nvPr/>
        </p:nvSpPr>
        <p:spPr bwMode="auto">
          <a:xfrm>
            <a:off x="4427538" y="2349500"/>
            <a:ext cx="1368425" cy="503238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pt-BR" altLang="pt-BR" sz="1800"/>
          </a:p>
        </p:txBody>
      </p:sp>
      <p:sp>
        <p:nvSpPr>
          <p:cNvPr id="77833" name="Rectangle 9"/>
          <p:cNvSpPr>
            <a:spLocks noChangeArrowheads="1"/>
          </p:cNvSpPr>
          <p:nvPr/>
        </p:nvSpPr>
        <p:spPr bwMode="auto">
          <a:xfrm>
            <a:off x="5940425" y="2349500"/>
            <a:ext cx="1368425" cy="503238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pt-BR" altLang="pt-BR" sz="1800"/>
          </a:p>
        </p:txBody>
      </p:sp>
      <p:sp>
        <p:nvSpPr>
          <p:cNvPr id="77836" name="Rectangle 12"/>
          <p:cNvSpPr>
            <a:spLocks noChangeArrowheads="1"/>
          </p:cNvSpPr>
          <p:nvPr/>
        </p:nvSpPr>
        <p:spPr bwMode="auto">
          <a:xfrm>
            <a:off x="1331913" y="4437063"/>
            <a:ext cx="1368425" cy="504825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pt-BR" altLang="pt-BR" sz="1800"/>
          </a:p>
        </p:txBody>
      </p:sp>
      <p:sp>
        <p:nvSpPr>
          <p:cNvPr id="77837" name="Rectangle 13"/>
          <p:cNvSpPr>
            <a:spLocks noChangeArrowheads="1"/>
          </p:cNvSpPr>
          <p:nvPr/>
        </p:nvSpPr>
        <p:spPr bwMode="auto">
          <a:xfrm>
            <a:off x="2843213" y="4437063"/>
            <a:ext cx="1368425" cy="504825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pt-BR" altLang="pt-BR" sz="1800"/>
          </a:p>
        </p:txBody>
      </p:sp>
      <p:sp>
        <p:nvSpPr>
          <p:cNvPr id="77838" name="Rectangle 14"/>
          <p:cNvSpPr>
            <a:spLocks noChangeArrowheads="1"/>
          </p:cNvSpPr>
          <p:nvPr/>
        </p:nvSpPr>
        <p:spPr bwMode="auto">
          <a:xfrm>
            <a:off x="4356100" y="4437063"/>
            <a:ext cx="1295400" cy="504825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pt-BR" altLang="pt-BR" sz="1800"/>
          </a:p>
        </p:txBody>
      </p:sp>
      <p:sp>
        <p:nvSpPr>
          <p:cNvPr id="77839" name="Rectangle 15"/>
          <p:cNvSpPr>
            <a:spLocks noChangeArrowheads="1"/>
          </p:cNvSpPr>
          <p:nvPr/>
        </p:nvSpPr>
        <p:spPr bwMode="auto">
          <a:xfrm>
            <a:off x="5867400" y="4437063"/>
            <a:ext cx="1512888" cy="504825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pt-BR" altLang="pt-BR" sz="1800"/>
          </a:p>
        </p:txBody>
      </p:sp>
      <p:sp>
        <p:nvSpPr>
          <p:cNvPr id="77830" name="Rectangle 6"/>
          <p:cNvSpPr>
            <a:spLocks noChangeArrowheads="1"/>
          </p:cNvSpPr>
          <p:nvPr/>
        </p:nvSpPr>
        <p:spPr bwMode="auto">
          <a:xfrm>
            <a:off x="1331913" y="2349500"/>
            <a:ext cx="1368425" cy="503238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pt-BR" altLang="pt-BR" sz="1800"/>
          </a:p>
        </p:txBody>
      </p:sp>
      <p:sp>
        <p:nvSpPr>
          <p:cNvPr id="77841" name="Text Box 17"/>
          <p:cNvSpPr txBox="1">
            <a:spLocks noChangeArrowheads="1"/>
          </p:cNvSpPr>
          <p:nvPr/>
        </p:nvSpPr>
        <p:spPr bwMode="auto">
          <a:xfrm>
            <a:off x="1476375" y="2349500"/>
            <a:ext cx="1295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400" b="1">
                <a:solidFill>
                  <a:schemeClr val="bg2"/>
                </a:solidFill>
              </a:rPr>
              <a:t>A ---- B</a:t>
            </a:r>
          </a:p>
        </p:txBody>
      </p:sp>
      <p:sp>
        <p:nvSpPr>
          <p:cNvPr id="77842" name="Text Box 18"/>
          <p:cNvSpPr txBox="1">
            <a:spLocks noChangeArrowheads="1"/>
          </p:cNvSpPr>
          <p:nvPr/>
        </p:nvSpPr>
        <p:spPr bwMode="auto">
          <a:xfrm>
            <a:off x="2916238" y="2349500"/>
            <a:ext cx="1295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400" b="1">
                <a:solidFill>
                  <a:schemeClr val="bg2"/>
                </a:solidFill>
              </a:rPr>
              <a:t>A ---- B</a:t>
            </a:r>
          </a:p>
        </p:txBody>
      </p:sp>
      <p:sp>
        <p:nvSpPr>
          <p:cNvPr id="77843" name="Text Box 19"/>
          <p:cNvSpPr txBox="1">
            <a:spLocks noChangeArrowheads="1"/>
          </p:cNvSpPr>
          <p:nvPr/>
        </p:nvSpPr>
        <p:spPr bwMode="auto">
          <a:xfrm>
            <a:off x="4572000" y="2349500"/>
            <a:ext cx="1295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400" b="1">
                <a:solidFill>
                  <a:schemeClr val="bg2"/>
                </a:solidFill>
              </a:rPr>
              <a:t>A ---- B</a:t>
            </a:r>
          </a:p>
        </p:txBody>
      </p:sp>
      <p:sp>
        <p:nvSpPr>
          <p:cNvPr id="77844" name="Text Box 20"/>
          <p:cNvSpPr txBox="1">
            <a:spLocks noChangeArrowheads="1"/>
          </p:cNvSpPr>
          <p:nvPr/>
        </p:nvSpPr>
        <p:spPr bwMode="auto">
          <a:xfrm>
            <a:off x="6011863" y="2349500"/>
            <a:ext cx="1295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400" b="1">
                <a:solidFill>
                  <a:schemeClr val="bg2"/>
                </a:solidFill>
              </a:rPr>
              <a:t>A ---- B</a:t>
            </a:r>
          </a:p>
        </p:txBody>
      </p:sp>
      <p:sp>
        <p:nvSpPr>
          <p:cNvPr id="77845" name="Text Box 21"/>
          <p:cNvSpPr txBox="1">
            <a:spLocks noChangeArrowheads="1"/>
          </p:cNvSpPr>
          <p:nvPr/>
        </p:nvSpPr>
        <p:spPr bwMode="auto">
          <a:xfrm>
            <a:off x="1476375" y="4437063"/>
            <a:ext cx="1295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400" b="1">
                <a:solidFill>
                  <a:schemeClr val="bg2"/>
                </a:solidFill>
              </a:rPr>
              <a:t>A ---- B</a:t>
            </a:r>
          </a:p>
        </p:txBody>
      </p:sp>
      <p:sp>
        <p:nvSpPr>
          <p:cNvPr id="77846" name="Text Box 22"/>
          <p:cNvSpPr txBox="1">
            <a:spLocks noChangeArrowheads="1"/>
          </p:cNvSpPr>
          <p:nvPr/>
        </p:nvSpPr>
        <p:spPr bwMode="auto">
          <a:xfrm>
            <a:off x="2916238" y="4437063"/>
            <a:ext cx="1295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400" b="1">
                <a:solidFill>
                  <a:schemeClr val="bg2"/>
                </a:solidFill>
              </a:rPr>
              <a:t>A ---- B</a:t>
            </a:r>
          </a:p>
        </p:txBody>
      </p:sp>
      <p:sp>
        <p:nvSpPr>
          <p:cNvPr id="77847" name="Text Box 23"/>
          <p:cNvSpPr txBox="1">
            <a:spLocks noChangeArrowheads="1"/>
          </p:cNvSpPr>
          <p:nvPr/>
        </p:nvSpPr>
        <p:spPr bwMode="auto">
          <a:xfrm>
            <a:off x="6084888" y="4437063"/>
            <a:ext cx="1295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400" b="1">
                <a:solidFill>
                  <a:schemeClr val="bg2"/>
                </a:solidFill>
              </a:rPr>
              <a:t>A ---- B</a:t>
            </a:r>
          </a:p>
        </p:txBody>
      </p:sp>
      <p:sp>
        <p:nvSpPr>
          <p:cNvPr id="77848" name="Text Box 24"/>
          <p:cNvSpPr txBox="1">
            <a:spLocks noChangeArrowheads="1"/>
          </p:cNvSpPr>
          <p:nvPr/>
        </p:nvSpPr>
        <p:spPr bwMode="auto">
          <a:xfrm>
            <a:off x="4427538" y="4437063"/>
            <a:ext cx="1295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400" b="1">
                <a:solidFill>
                  <a:schemeClr val="bg2"/>
                </a:solidFill>
              </a:rPr>
              <a:t>A ---- B</a:t>
            </a:r>
          </a:p>
        </p:txBody>
      </p:sp>
      <p:sp>
        <p:nvSpPr>
          <p:cNvPr id="77854" name="Line 30"/>
          <p:cNvSpPr>
            <a:spLocks noChangeShapeType="1"/>
          </p:cNvSpPr>
          <p:nvPr/>
        </p:nvSpPr>
        <p:spPr bwMode="auto">
          <a:xfrm>
            <a:off x="2268538" y="2636838"/>
            <a:ext cx="2735262" cy="187166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77855" name="Line 31"/>
          <p:cNvSpPr>
            <a:spLocks noChangeShapeType="1"/>
          </p:cNvSpPr>
          <p:nvPr/>
        </p:nvSpPr>
        <p:spPr bwMode="auto">
          <a:xfrm>
            <a:off x="1763713" y="3789363"/>
            <a:ext cx="1871662" cy="79216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77856" name="Line 32"/>
          <p:cNvSpPr>
            <a:spLocks noChangeShapeType="1"/>
          </p:cNvSpPr>
          <p:nvPr/>
        </p:nvSpPr>
        <p:spPr bwMode="auto">
          <a:xfrm flipH="1">
            <a:off x="2124075" y="2708275"/>
            <a:ext cx="1511300" cy="20161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77857" name="Line 33"/>
          <p:cNvSpPr>
            <a:spLocks noChangeShapeType="1"/>
          </p:cNvSpPr>
          <p:nvPr/>
        </p:nvSpPr>
        <p:spPr bwMode="auto">
          <a:xfrm flipV="1">
            <a:off x="1763713" y="2708275"/>
            <a:ext cx="3168650" cy="1008063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77858" name="Line 34"/>
          <p:cNvSpPr>
            <a:spLocks noChangeShapeType="1"/>
          </p:cNvSpPr>
          <p:nvPr/>
        </p:nvSpPr>
        <p:spPr bwMode="auto">
          <a:xfrm flipV="1">
            <a:off x="5003800" y="2636838"/>
            <a:ext cx="288925" cy="20161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77859" name="Line 35"/>
          <p:cNvSpPr>
            <a:spLocks noChangeShapeType="1"/>
          </p:cNvSpPr>
          <p:nvPr/>
        </p:nvSpPr>
        <p:spPr bwMode="auto">
          <a:xfrm>
            <a:off x="6372225" y="2636838"/>
            <a:ext cx="71438" cy="20161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77860" name="Line 36"/>
          <p:cNvSpPr>
            <a:spLocks noChangeShapeType="1"/>
          </p:cNvSpPr>
          <p:nvPr/>
        </p:nvSpPr>
        <p:spPr bwMode="auto">
          <a:xfrm flipH="1">
            <a:off x="5292725" y="2708275"/>
            <a:ext cx="1584325" cy="20161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77862" name="Line 38"/>
          <p:cNvSpPr>
            <a:spLocks noChangeShapeType="1"/>
          </p:cNvSpPr>
          <p:nvPr/>
        </p:nvSpPr>
        <p:spPr bwMode="auto">
          <a:xfrm flipH="1">
            <a:off x="6659563" y="3716338"/>
            <a:ext cx="433387" cy="9366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77863" name="Line 39"/>
          <p:cNvSpPr>
            <a:spLocks noChangeShapeType="1"/>
          </p:cNvSpPr>
          <p:nvPr/>
        </p:nvSpPr>
        <p:spPr bwMode="auto">
          <a:xfrm flipH="1" flipV="1">
            <a:off x="3635375" y="2781300"/>
            <a:ext cx="3313113" cy="93503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77864" name="Line 40"/>
          <p:cNvSpPr>
            <a:spLocks noChangeShapeType="1"/>
          </p:cNvSpPr>
          <p:nvPr/>
        </p:nvSpPr>
        <p:spPr bwMode="auto">
          <a:xfrm flipH="1">
            <a:off x="3708400" y="3644900"/>
            <a:ext cx="3311525" cy="1008063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77865" name="Line 41"/>
          <p:cNvSpPr>
            <a:spLocks noChangeShapeType="1"/>
          </p:cNvSpPr>
          <p:nvPr/>
        </p:nvSpPr>
        <p:spPr bwMode="auto">
          <a:xfrm flipV="1">
            <a:off x="3419475" y="2708275"/>
            <a:ext cx="1657350" cy="20161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77866" name="Line 42"/>
          <p:cNvSpPr>
            <a:spLocks noChangeShapeType="1"/>
          </p:cNvSpPr>
          <p:nvPr/>
        </p:nvSpPr>
        <p:spPr bwMode="auto">
          <a:xfrm>
            <a:off x="3276600" y="2636838"/>
            <a:ext cx="3095625" cy="1944687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77867" name="Line 43"/>
          <p:cNvSpPr>
            <a:spLocks noChangeShapeType="1"/>
          </p:cNvSpPr>
          <p:nvPr/>
        </p:nvSpPr>
        <p:spPr bwMode="auto">
          <a:xfrm flipH="1">
            <a:off x="1979613" y="2708275"/>
            <a:ext cx="71437" cy="194468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77868" name="Line 44"/>
          <p:cNvSpPr>
            <a:spLocks noChangeShapeType="1"/>
          </p:cNvSpPr>
          <p:nvPr/>
        </p:nvSpPr>
        <p:spPr bwMode="auto">
          <a:xfrm flipV="1">
            <a:off x="1692275" y="2708275"/>
            <a:ext cx="4751388" cy="187325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77869" name="Line 45"/>
          <p:cNvSpPr>
            <a:spLocks noChangeShapeType="1"/>
          </p:cNvSpPr>
          <p:nvPr/>
        </p:nvSpPr>
        <p:spPr bwMode="auto">
          <a:xfrm flipV="1">
            <a:off x="1763713" y="2492375"/>
            <a:ext cx="0" cy="1223963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77870" name="Line 46"/>
          <p:cNvSpPr>
            <a:spLocks noChangeShapeType="1"/>
          </p:cNvSpPr>
          <p:nvPr/>
        </p:nvSpPr>
        <p:spPr bwMode="auto">
          <a:xfrm>
            <a:off x="2195513" y="2708275"/>
            <a:ext cx="4824412" cy="187325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77871" name="Line 47"/>
          <p:cNvSpPr>
            <a:spLocks noChangeShapeType="1"/>
          </p:cNvSpPr>
          <p:nvPr/>
        </p:nvSpPr>
        <p:spPr bwMode="auto">
          <a:xfrm flipH="1">
            <a:off x="3851275" y="2708275"/>
            <a:ext cx="2736850" cy="187325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77873" name="Text Box 49"/>
          <p:cNvSpPr txBox="1">
            <a:spLocks noChangeArrowheads="1"/>
          </p:cNvSpPr>
          <p:nvPr/>
        </p:nvSpPr>
        <p:spPr bwMode="auto">
          <a:xfrm>
            <a:off x="900113" y="5589588"/>
            <a:ext cx="6767512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400" b="1"/>
              <a:t>SOCIEDADE: UMA TOTALIDADE CONSTITUÍDA DE UMA MULTIPLICIDADE DE INTERAÇÕES SOCIAIS</a:t>
            </a: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78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78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78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78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78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78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78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78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78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78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78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78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78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78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78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78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78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78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78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78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78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78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78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7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78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78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78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78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778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778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778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778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778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778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77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77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778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778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778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778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778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78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778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778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778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778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778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778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77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77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778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778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778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778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778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778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778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778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778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778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778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778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778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778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778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778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778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778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 nodeType="clickPar">
                      <p:stCondLst>
                        <p:cond delay="indefinite"/>
                      </p:stCondLst>
                      <p:childTnLst>
                        <p:par>
                          <p:cTn id="1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778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778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 nodeType="clickPar">
                      <p:stCondLst>
                        <p:cond delay="indefinite"/>
                      </p:stCondLst>
                      <p:childTnLst>
                        <p:par>
                          <p:cTn id="1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778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778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72" grpId="0" animBg="1"/>
      <p:bldP spid="77829" grpId="0" animBg="1"/>
      <p:bldP spid="77831" grpId="0" animBg="1"/>
      <p:bldP spid="77832" grpId="0" animBg="1"/>
      <p:bldP spid="77833" grpId="0" animBg="1"/>
      <p:bldP spid="77836" grpId="0" animBg="1"/>
      <p:bldP spid="77837" grpId="0" animBg="1"/>
      <p:bldP spid="77838" grpId="0" animBg="1"/>
      <p:bldP spid="77839" grpId="0" animBg="1"/>
      <p:bldP spid="77830" grpId="0" animBg="1"/>
      <p:bldP spid="77841" grpId="0"/>
      <p:bldP spid="77842" grpId="0"/>
      <p:bldP spid="77843" grpId="0"/>
      <p:bldP spid="77844" grpId="0"/>
      <p:bldP spid="77845" grpId="0"/>
      <p:bldP spid="77846" grpId="0"/>
      <p:bldP spid="77847" grpId="0"/>
      <p:bldP spid="77848" grpId="0"/>
      <p:bldP spid="77854" grpId="0" animBg="1"/>
      <p:bldP spid="77855" grpId="0" animBg="1"/>
      <p:bldP spid="77856" grpId="0" animBg="1"/>
      <p:bldP spid="77857" grpId="0" animBg="1"/>
      <p:bldP spid="77858" grpId="0" animBg="1"/>
      <p:bldP spid="77859" grpId="0" animBg="1"/>
      <p:bldP spid="77860" grpId="0" animBg="1"/>
      <p:bldP spid="77862" grpId="0" animBg="1"/>
      <p:bldP spid="77863" grpId="0" animBg="1"/>
      <p:bldP spid="77864" grpId="0" animBg="1"/>
      <p:bldP spid="77865" grpId="0" animBg="1"/>
      <p:bldP spid="77866" grpId="0" animBg="1"/>
      <p:bldP spid="77867" grpId="0" animBg="1"/>
      <p:bldP spid="77868" grpId="0" animBg="1"/>
      <p:bldP spid="77869" grpId="0" animBg="1"/>
      <p:bldP spid="77870" grpId="0" animBg="1"/>
      <p:bldP spid="77871" grpId="0" animBg="1"/>
      <p:bldP spid="7787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Espaço Reservado para Rodapé 5"/>
          <p:cNvSpPr>
            <a:spLocks noGrp="1"/>
          </p:cNvSpPr>
          <p:nvPr>
            <p:ph type="ftr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1200" smtClean="0">
                <a:latin typeface="Arial" panose="020B0604020202020204" pitchFamily="34" charset="0"/>
              </a:rPr>
              <a:t>arnaldolemos@uol.com.br</a:t>
            </a:r>
          </a:p>
        </p:txBody>
      </p:sp>
      <p:sp>
        <p:nvSpPr>
          <p:cNvPr id="19459" name="Text Box 4"/>
          <p:cNvSpPr txBox="1">
            <a:spLocks noChangeArrowheads="1"/>
          </p:cNvSpPr>
          <p:nvPr/>
        </p:nvSpPr>
        <p:spPr bwMode="auto">
          <a:xfrm>
            <a:off x="5076825" y="6165850"/>
            <a:ext cx="3816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400"/>
              <a:t>arnaldolemos@uol.com.br</a:t>
            </a:r>
          </a:p>
        </p:txBody>
      </p:sp>
      <p:sp>
        <p:nvSpPr>
          <p:cNvPr id="59402" name="Text Box 10"/>
          <p:cNvSpPr txBox="1">
            <a:spLocks noChangeArrowheads="1"/>
          </p:cNvSpPr>
          <p:nvPr/>
        </p:nvSpPr>
        <p:spPr bwMode="auto">
          <a:xfrm>
            <a:off x="395288" y="3068638"/>
            <a:ext cx="2663825" cy="1004887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400" b="1">
                <a:solidFill>
                  <a:schemeClr val="bg2"/>
                </a:solidFill>
                <a:latin typeface="Arial" panose="020B0604020202020204" pitchFamily="34" charset="0"/>
              </a:rPr>
              <a:t>COMPREENSÃO</a:t>
            </a:r>
          </a:p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400" b="1">
                <a:solidFill>
                  <a:schemeClr val="bg2"/>
                </a:solidFill>
                <a:latin typeface="Arial" panose="020B0604020202020204" pitchFamily="34" charset="0"/>
              </a:rPr>
              <a:t> SOCIAL</a:t>
            </a:r>
          </a:p>
        </p:txBody>
      </p:sp>
      <p:sp>
        <p:nvSpPr>
          <p:cNvPr id="59406" name="Text Box 14"/>
          <p:cNvSpPr txBox="1">
            <a:spLocks noChangeArrowheads="1"/>
          </p:cNvSpPr>
          <p:nvPr/>
        </p:nvSpPr>
        <p:spPr bwMode="auto">
          <a:xfrm>
            <a:off x="3563938" y="1341438"/>
            <a:ext cx="4968875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pt-BR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Todo indivíduo, ao agir, (ator social), age guiado por motivações que, por sua vez, são baseadas em valores</a:t>
            </a:r>
          </a:p>
        </p:txBody>
      </p:sp>
      <p:sp>
        <p:nvSpPr>
          <p:cNvPr id="59407" name="Text Box 15"/>
          <p:cNvSpPr txBox="1">
            <a:spLocks noChangeArrowheads="1"/>
          </p:cNvSpPr>
          <p:nvPr/>
        </p:nvSpPr>
        <p:spPr bwMode="auto">
          <a:xfrm>
            <a:off x="3635375" y="2565400"/>
            <a:ext cx="496887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pt-BR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O cientista deve escobrir os possíveis significados (sentidos) da ação humana presente na realidade social que interessa estudar</a:t>
            </a:r>
          </a:p>
        </p:txBody>
      </p:sp>
      <p:sp>
        <p:nvSpPr>
          <p:cNvPr id="59408" name="Text Box 16"/>
          <p:cNvSpPr txBox="1">
            <a:spLocks noChangeArrowheads="1"/>
          </p:cNvSpPr>
          <p:nvPr/>
        </p:nvSpPr>
        <p:spPr bwMode="auto">
          <a:xfrm>
            <a:off x="3635375" y="3933825"/>
            <a:ext cx="4895850" cy="83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pt-BR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Um ator age sempre em função de sua motivação e da consciência de agir em relação a outros atores.</a:t>
            </a:r>
            <a:endParaRPr lang="pt-BR">
              <a:latin typeface="Arial" charset="0"/>
            </a:endParaRPr>
          </a:p>
        </p:txBody>
      </p:sp>
      <p:sp>
        <p:nvSpPr>
          <p:cNvPr id="59409" name="Text Box 17"/>
          <p:cNvSpPr txBox="1">
            <a:spLocks noChangeArrowheads="1"/>
          </p:cNvSpPr>
          <p:nvPr/>
        </p:nvSpPr>
        <p:spPr bwMode="auto">
          <a:xfrm>
            <a:off x="3563938" y="4868863"/>
            <a:ext cx="496887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pt-BR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impossível descartar-se das pré-noções, como queria Durkheim. Existe uma parcialidade na análise sociológica.Não há neutralidade científica.</a:t>
            </a:r>
          </a:p>
        </p:txBody>
      </p:sp>
      <p:sp>
        <p:nvSpPr>
          <p:cNvPr id="59411" name="Text Box 19"/>
          <p:cNvSpPr txBox="1">
            <a:spLocks noChangeArrowheads="1"/>
          </p:cNvSpPr>
          <p:nvPr/>
        </p:nvSpPr>
        <p:spPr bwMode="auto">
          <a:xfrm>
            <a:off x="1476375" y="333375"/>
            <a:ext cx="6264275" cy="57943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b="1"/>
              <a:t>METODO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9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9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9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59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59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59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402" grpId="0" animBg="1"/>
      <p:bldP spid="59406" grpId="0"/>
      <p:bldP spid="59407" grpId="0"/>
      <p:bldP spid="59408" grpId="0"/>
      <p:bldP spid="59409" grpId="0"/>
      <p:bldP spid="594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Espaço Reservado para Rodapé 3"/>
          <p:cNvSpPr>
            <a:spLocks noGrp="1"/>
          </p:cNvSpPr>
          <p:nvPr>
            <p:ph type="ftr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1200" smtClean="0">
                <a:latin typeface="Arial" panose="020B0604020202020204" pitchFamily="34" charset="0"/>
              </a:rPr>
              <a:t>arnaldolemos@uol.com.br</a:t>
            </a:r>
          </a:p>
        </p:txBody>
      </p:sp>
      <p:sp>
        <p:nvSpPr>
          <p:cNvPr id="187396" name="Text Box 4"/>
          <p:cNvSpPr txBox="1">
            <a:spLocks noChangeArrowheads="1"/>
          </p:cNvSpPr>
          <p:nvPr/>
        </p:nvSpPr>
        <p:spPr bwMode="auto">
          <a:xfrm>
            <a:off x="323850" y="5084763"/>
            <a:ext cx="2879725" cy="396875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000" b="1">
                <a:solidFill>
                  <a:schemeClr val="bg2"/>
                </a:solidFill>
              </a:rPr>
              <a:t>S  </a:t>
            </a:r>
            <a:r>
              <a:rPr lang="pt-BR" altLang="pt-BR" sz="1800">
                <a:solidFill>
                  <a:schemeClr val="bg2"/>
                </a:solidFill>
              </a:rPr>
              <a:t>                                      </a:t>
            </a:r>
            <a:r>
              <a:rPr lang="pt-BR" altLang="pt-BR" sz="2000" b="1">
                <a:solidFill>
                  <a:schemeClr val="bg2"/>
                </a:solidFill>
              </a:rPr>
              <a:t> O</a:t>
            </a:r>
          </a:p>
        </p:txBody>
      </p:sp>
      <p:sp>
        <p:nvSpPr>
          <p:cNvPr id="187397" name="Line 5"/>
          <p:cNvSpPr>
            <a:spLocks noChangeShapeType="1"/>
          </p:cNvSpPr>
          <p:nvPr/>
        </p:nvSpPr>
        <p:spPr bwMode="auto">
          <a:xfrm flipH="1">
            <a:off x="755650" y="5300663"/>
            <a:ext cx="1800225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0485" name="Line 6"/>
          <p:cNvSpPr>
            <a:spLocks noChangeShapeType="1"/>
          </p:cNvSpPr>
          <p:nvPr/>
        </p:nvSpPr>
        <p:spPr bwMode="auto">
          <a:xfrm>
            <a:off x="5435600" y="5229225"/>
            <a:ext cx="2087563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87399" name="Text Box 7"/>
          <p:cNvSpPr txBox="1">
            <a:spLocks noChangeArrowheads="1"/>
          </p:cNvSpPr>
          <p:nvPr/>
        </p:nvSpPr>
        <p:spPr bwMode="auto">
          <a:xfrm>
            <a:off x="4932363" y="5013325"/>
            <a:ext cx="2952750" cy="396875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000" b="1">
                <a:solidFill>
                  <a:schemeClr val="bg2"/>
                </a:solidFill>
              </a:rPr>
              <a:t>S</a:t>
            </a:r>
            <a:r>
              <a:rPr lang="pt-BR" altLang="pt-BR" sz="1800">
                <a:solidFill>
                  <a:schemeClr val="bg2"/>
                </a:solidFill>
              </a:rPr>
              <a:t>                                          </a:t>
            </a:r>
            <a:r>
              <a:rPr lang="pt-BR" altLang="pt-BR" sz="2000" b="1">
                <a:solidFill>
                  <a:schemeClr val="bg2"/>
                </a:solidFill>
              </a:rPr>
              <a:t>O</a:t>
            </a:r>
          </a:p>
        </p:txBody>
      </p:sp>
      <p:sp>
        <p:nvSpPr>
          <p:cNvPr id="187401" name="Line 9"/>
          <p:cNvSpPr>
            <a:spLocks noChangeShapeType="1"/>
          </p:cNvSpPr>
          <p:nvPr/>
        </p:nvSpPr>
        <p:spPr bwMode="auto">
          <a:xfrm>
            <a:off x="5364163" y="5229225"/>
            <a:ext cx="2087562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87403" name="Text Box 11"/>
          <p:cNvSpPr txBox="1">
            <a:spLocks noChangeArrowheads="1"/>
          </p:cNvSpPr>
          <p:nvPr/>
        </p:nvSpPr>
        <p:spPr bwMode="auto">
          <a:xfrm>
            <a:off x="971550" y="981075"/>
            <a:ext cx="2376488" cy="457200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400" b="1">
                <a:solidFill>
                  <a:schemeClr val="bg2"/>
                </a:solidFill>
              </a:rPr>
              <a:t>DURKHEIM</a:t>
            </a:r>
          </a:p>
        </p:txBody>
      </p:sp>
      <p:sp>
        <p:nvSpPr>
          <p:cNvPr id="187404" name="Text Box 12"/>
          <p:cNvSpPr txBox="1">
            <a:spLocks noChangeArrowheads="1"/>
          </p:cNvSpPr>
          <p:nvPr/>
        </p:nvSpPr>
        <p:spPr bwMode="auto">
          <a:xfrm>
            <a:off x="5219700" y="981075"/>
            <a:ext cx="2376488" cy="457200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400" b="1">
                <a:solidFill>
                  <a:schemeClr val="bg2"/>
                </a:solidFill>
              </a:rPr>
              <a:t>WEBER</a:t>
            </a:r>
          </a:p>
        </p:txBody>
      </p:sp>
      <p:sp>
        <p:nvSpPr>
          <p:cNvPr id="187405" name="Text Box 13"/>
          <p:cNvSpPr txBox="1">
            <a:spLocks noChangeArrowheads="1"/>
          </p:cNvSpPr>
          <p:nvPr/>
        </p:nvSpPr>
        <p:spPr bwMode="auto">
          <a:xfrm>
            <a:off x="323850" y="2924175"/>
            <a:ext cx="302577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1600" b="1"/>
              <a:t>A REALIDADE NUMA PERSPECTIVA OBJETIVA</a:t>
            </a:r>
          </a:p>
        </p:txBody>
      </p:sp>
      <p:sp>
        <p:nvSpPr>
          <p:cNvPr id="187406" name="Text Box 14"/>
          <p:cNvSpPr txBox="1">
            <a:spLocks noChangeArrowheads="1"/>
          </p:cNvSpPr>
          <p:nvPr/>
        </p:nvSpPr>
        <p:spPr bwMode="auto">
          <a:xfrm>
            <a:off x="5076825" y="2924175"/>
            <a:ext cx="302577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1600" b="1"/>
              <a:t>A REALIDADE NUMA PERSPECTIVA SUBJETIVA</a:t>
            </a:r>
          </a:p>
        </p:txBody>
      </p:sp>
      <p:sp>
        <p:nvSpPr>
          <p:cNvPr id="187407" name="AutoShape 15"/>
          <p:cNvSpPr>
            <a:spLocks noChangeArrowheads="1"/>
          </p:cNvSpPr>
          <p:nvPr/>
        </p:nvSpPr>
        <p:spPr bwMode="auto">
          <a:xfrm>
            <a:off x="1908175" y="1844675"/>
            <a:ext cx="215900" cy="792163"/>
          </a:xfrm>
          <a:prstGeom prst="downArrow">
            <a:avLst>
              <a:gd name="adj1" fmla="val 50000"/>
              <a:gd name="adj2" fmla="val 9172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pt-BR" altLang="pt-BR" sz="1800"/>
          </a:p>
        </p:txBody>
      </p:sp>
      <p:sp>
        <p:nvSpPr>
          <p:cNvPr id="187408" name="AutoShape 16"/>
          <p:cNvSpPr>
            <a:spLocks noChangeArrowheads="1"/>
          </p:cNvSpPr>
          <p:nvPr/>
        </p:nvSpPr>
        <p:spPr bwMode="auto">
          <a:xfrm>
            <a:off x="6156325" y="1844675"/>
            <a:ext cx="215900" cy="647700"/>
          </a:xfrm>
          <a:prstGeom prst="downArrow">
            <a:avLst>
              <a:gd name="adj1" fmla="val 50000"/>
              <a:gd name="adj2" fmla="val 7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pt-BR" altLang="pt-BR" sz="1800"/>
          </a:p>
        </p:txBody>
      </p:sp>
      <p:sp>
        <p:nvSpPr>
          <p:cNvPr id="187409" name="AutoShape 17"/>
          <p:cNvSpPr>
            <a:spLocks noChangeArrowheads="1"/>
          </p:cNvSpPr>
          <p:nvPr/>
        </p:nvSpPr>
        <p:spPr bwMode="auto">
          <a:xfrm>
            <a:off x="1835150" y="3789363"/>
            <a:ext cx="215900" cy="935037"/>
          </a:xfrm>
          <a:prstGeom prst="downArrow">
            <a:avLst>
              <a:gd name="adj1" fmla="val 50000"/>
              <a:gd name="adj2" fmla="val 10827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pt-BR" altLang="pt-BR" sz="1800"/>
          </a:p>
        </p:txBody>
      </p:sp>
      <p:sp>
        <p:nvSpPr>
          <p:cNvPr id="187410" name="AutoShape 18"/>
          <p:cNvSpPr>
            <a:spLocks noChangeArrowheads="1"/>
          </p:cNvSpPr>
          <p:nvPr/>
        </p:nvSpPr>
        <p:spPr bwMode="auto">
          <a:xfrm>
            <a:off x="6227763" y="3789363"/>
            <a:ext cx="215900" cy="865187"/>
          </a:xfrm>
          <a:prstGeom prst="downArrow">
            <a:avLst>
              <a:gd name="adj1" fmla="val 50000"/>
              <a:gd name="adj2" fmla="val 10018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pt-BR" altLang="pt-BR"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87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87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87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87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187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187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187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187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87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18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87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500"/>
                                        <p:tgtEl>
                                          <p:spTgt spid="187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7396" grpId="0" animBg="1"/>
      <p:bldP spid="187397" grpId="0" animBg="1"/>
      <p:bldP spid="187399" grpId="0" animBg="1"/>
      <p:bldP spid="187401" grpId="0" animBg="1"/>
      <p:bldP spid="187403" grpId="0" animBg="1"/>
      <p:bldP spid="187404" grpId="0" animBg="1"/>
      <p:bldP spid="187405" grpId="0"/>
      <p:bldP spid="187406" grpId="0"/>
      <p:bldP spid="187407" grpId="0" animBg="1"/>
      <p:bldP spid="187408" grpId="0" animBg="1"/>
      <p:bldP spid="187409" grpId="0" animBg="1"/>
      <p:bldP spid="1874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Espaço Reservado para Rodapé 3"/>
          <p:cNvSpPr>
            <a:spLocks noGrp="1"/>
          </p:cNvSpPr>
          <p:nvPr>
            <p:ph type="ftr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1200" smtClean="0">
                <a:latin typeface="Arial" panose="020B0604020202020204" pitchFamily="34" charset="0"/>
              </a:rPr>
              <a:t>arnaldolemos@uol.com.br</a:t>
            </a:r>
          </a:p>
        </p:txBody>
      </p:sp>
      <p:sp>
        <p:nvSpPr>
          <p:cNvPr id="21507" name="Text Box 6"/>
          <p:cNvSpPr txBox="1">
            <a:spLocks noChangeArrowheads="1"/>
          </p:cNvSpPr>
          <p:nvPr/>
        </p:nvSpPr>
        <p:spPr bwMode="auto">
          <a:xfrm>
            <a:off x="0" y="1474788"/>
            <a:ext cx="27717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pt-BR" altLang="pt-BR" sz="1800"/>
          </a:p>
        </p:txBody>
      </p:sp>
      <p:sp>
        <p:nvSpPr>
          <p:cNvPr id="122889" name="Text Box 9"/>
          <p:cNvSpPr txBox="1">
            <a:spLocks noChangeArrowheads="1"/>
          </p:cNvSpPr>
          <p:nvPr/>
        </p:nvSpPr>
        <p:spPr bwMode="auto">
          <a:xfrm>
            <a:off x="468313" y="3213100"/>
            <a:ext cx="2627312" cy="519113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800" b="1">
                <a:solidFill>
                  <a:schemeClr val="bg2"/>
                </a:solidFill>
              </a:rPr>
              <a:t>TIPO IDEAL</a:t>
            </a:r>
          </a:p>
        </p:txBody>
      </p:sp>
      <p:sp>
        <p:nvSpPr>
          <p:cNvPr id="122892" name="Text Box 12"/>
          <p:cNvSpPr txBox="1">
            <a:spLocks noChangeArrowheads="1"/>
          </p:cNvSpPr>
          <p:nvPr/>
        </p:nvSpPr>
        <p:spPr bwMode="auto">
          <a:xfrm>
            <a:off x="4211638" y="1052513"/>
            <a:ext cx="4392612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pt-BR" sz="2400" b="1">
                <a:effectLst>
                  <a:outerShdw blurRad="38100" dist="38100" dir="2700000" algn="tl">
                    <a:srgbClr val="000000"/>
                  </a:outerShdw>
                </a:effectLst>
              </a:rPr>
              <a:t>É um instrumento de análise proposto por Weber para a compreensão das ações sociais</a:t>
            </a:r>
          </a:p>
        </p:txBody>
      </p:sp>
      <p:sp>
        <p:nvSpPr>
          <p:cNvPr id="122894" name="Text Box 14"/>
          <p:cNvSpPr txBox="1">
            <a:spLocks noChangeArrowheads="1"/>
          </p:cNvSpPr>
          <p:nvPr/>
        </p:nvSpPr>
        <p:spPr bwMode="auto">
          <a:xfrm>
            <a:off x="3851275" y="2492375"/>
            <a:ext cx="4824413" cy="184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pt-BR" sz="2400" b="1">
                <a:effectLst>
                  <a:outerShdw blurRad="38100" dist="38100" dir="2700000" algn="tl">
                    <a:srgbClr val="000000"/>
                  </a:outerShdw>
                </a:effectLst>
              </a:rPr>
              <a:t>     Na construção de um tipo ideal, o sociólogo seleciona aspectos da ação humana que considera culturalmente relevantes para o estudo. E o faz segundo seus próprios valores.</a:t>
            </a:r>
            <a:endParaRPr lang="pt-BR" sz="2400" b="1"/>
          </a:p>
        </p:txBody>
      </p:sp>
      <p:sp>
        <p:nvSpPr>
          <p:cNvPr id="122895" name="Text Box 15"/>
          <p:cNvSpPr txBox="1">
            <a:spLocks noChangeArrowheads="1"/>
          </p:cNvSpPr>
          <p:nvPr/>
        </p:nvSpPr>
        <p:spPr bwMode="auto">
          <a:xfrm>
            <a:off x="3924300" y="4941888"/>
            <a:ext cx="4679950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pt-BR" sz="2400" b="1">
                <a:effectLst>
                  <a:outerShdw blurRad="38100" dist="38100" dir="2700000" algn="tl">
                    <a:srgbClr val="000000"/>
                  </a:outerShdw>
                </a:effectLst>
              </a:rPr>
              <a:t>    É uma construção teórica abstrata -  tipo ideal = tipo puro </a:t>
            </a:r>
            <a:endParaRPr lang="pt-BR" sz="24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22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22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22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22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89" grpId="0" animBg="1"/>
      <p:bldP spid="122892" grpId="0"/>
      <p:bldP spid="122894" grpId="0"/>
      <p:bldP spid="12289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Espaço Reservado para Rodapé 3"/>
          <p:cNvSpPr>
            <a:spLocks noGrp="1"/>
          </p:cNvSpPr>
          <p:nvPr>
            <p:ph type="ftr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1200" smtClean="0">
                <a:latin typeface="Arial" panose="020B0604020202020204" pitchFamily="34" charset="0"/>
              </a:rPr>
              <a:t>arnaldolemos@uol.com.br</a:t>
            </a:r>
          </a:p>
        </p:txBody>
      </p:sp>
      <p:sp>
        <p:nvSpPr>
          <p:cNvPr id="123908" name="Text Box 4"/>
          <p:cNvSpPr txBox="1">
            <a:spLocks noChangeArrowheads="1"/>
          </p:cNvSpPr>
          <p:nvPr/>
        </p:nvSpPr>
        <p:spPr bwMode="auto">
          <a:xfrm>
            <a:off x="323850" y="3573463"/>
            <a:ext cx="3024188" cy="641350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3600" b="1">
                <a:solidFill>
                  <a:schemeClr val="bg2"/>
                </a:solidFill>
              </a:rPr>
              <a:t>TIPOLOGIAS</a:t>
            </a:r>
          </a:p>
        </p:txBody>
      </p:sp>
      <p:sp>
        <p:nvSpPr>
          <p:cNvPr id="123909" name="Text Box 5"/>
          <p:cNvSpPr txBox="1">
            <a:spLocks noChangeArrowheads="1"/>
          </p:cNvSpPr>
          <p:nvPr/>
        </p:nvSpPr>
        <p:spPr bwMode="auto">
          <a:xfrm>
            <a:off x="5254625" y="2349500"/>
            <a:ext cx="3889375" cy="82232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400" b="1"/>
              <a:t>TIPOLOGIA DA AÇÃO SOCIAL</a:t>
            </a:r>
          </a:p>
        </p:txBody>
      </p:sp>
      <p:sp>
        <p:nvSpPr>
          <p:cNvPr id="123910" name="Text Box 6"/>
          <p:cNvSpPr txBox="1">
            <a:spLocks noChangeArrowheads="1"/>
          </p:cNvSpPr>
          <p:nvPr/>
        </p:nvSpPr>
        <p:spPr bwMode="auto">
          <a:xfrm>
            <a:off x="5076825" y="4581525"/>
            <a:ext cx="4067175" cy="82232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400" b="1"/>
              <a:t>TIPOLOGIA DA DOMINAÇÃO LEGITIMA</a:t>
            </a:r>
          </a:p>
        </p:txBody>
      </p:sp>
      <p:sp>
        <p:nvSpPr>
          <p:cNvPr id="123911" name="Line 7"/>
          <p:cNvSpPr>
            <a:spLocks noChangeShapeType="1"/>
          </p:cNvSpPr>
          <p:nvPr/>
        </p:nvSpPr>
        <p:spPr bwMode="auto">
          <a:xfrm flipV="1">
            <a:off x="3492500" y="2852738"/>
            <a:ext cx="1441450" cy="792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23912" name="Line 8"/>
          <p:cNvSpPr>
            <a:spLocks noChangeShapeType="1"/>
          </p:cNvSpPr>
          <p:nvPr/>
        </p:nvSpPr>
        <p:spPr bwMode="auto">
          <a:xfrm>
            <a:off x="3563938" y="4292600"/>
            <a:ext cx="1152525" cy="720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23913" name="Text Box 9"/>
          <p:cNvSpPr txBox="1">
            <a:spLocks noChangeArrowheads="1"/>
          </p:cNvSpPr>
          <p:nvPr/>
        </p:nvSpPr>
        <p:spPr bwMode="auto">
          <a:xfrm>
            <a:off x="1835150" y="404813"/>
            <a:ext cx="5473700" cy="64135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3600" b="1">
                <a:solidFill>
                  <a:schemeClr val="bg2"/>
                </a:solidFill>
              </a:rPr>
              <a:t>WEBER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23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23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23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23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123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123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08" grpId="0" animBg="1"/>
      <p:bldP spid="123909" grpId="0" animBg="1"/>
      <p:bldP spid="123910" grpId="0" animBg="1"/>
      <p:bldP spid="123911" grpId="0" animBg="1"/>
      <p:bldP spid="123912" grpId="0" animBg="1"/>
      <p:bldP spid="12391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Espaço Reservado para Rodapé 3"/>
          <p:cNvSpPr>
            <a:spLocks noGrp="1"/>
          </p:cNvSpPr>
          <p:nvPr>
            <p:ph type="ftr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1200" smtClean="0">
                <a:latin typeface="Arial" panose="020B0604020202020204" pitchFamily="34" charset="0"/>
              </a:rPr>
              <a:t>arnaldolemos@uol.com.br</a:t>
            </a:r>
          </a:p>
        </p:txBody>
      </p:sp>
      <p:sp>
        <p:nvSpPr>
          <p:cNvPr id="150532" name="Text Box 4"/>
          <p:cNvSpPr txBox="1">
            <a:spLocks noChangeArrowheads="1"/>
          </p:cNvSpPr>
          <p:nvPr/>
        </p:nvSpPr>
        <p:spPr bwMode="auto">
          <a:xfrm>
            <a:off x="323850" y="1341438"/>
            <a:ext cx="3097213" cy="366712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pt-BR" b="1" u="sng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AÇÃO TRADICIONAL</a:t>
            </a:r>
          </a:p>
        </p:txBody>
      </p:sp>
      <p:sp>
        <p:nvSpPr>
          <p:cNvPr id="150533" name="Text Box 5"/>
          <p:cNvSpPr txBox="1">
            <a:spLocks noChangeArrowheads="1"/>
          </p:cNvSpPr>
          <p:nvPr/>
        </p:nvSpPr>
        <p:spPr bwMode="auto">
          <a:xfrm>
            <a:off x="323850" y="2781300"/>
            <a:ext cx="2232025" cy="366713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pt-BR" b="1" u="sng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AÇÃO AFETIVA</a:t>
            </a:r>
          </a:p>
        </p:txBody>
      </p:sp>
      <p:sp>
        <p:nvSpPr>
          <p:cNvPr id="150534" name="Text Box 6"/>
          <p:cNvSpPr txBox="1">
            <a:spLocks noChangeArrowheads="1"/>
          </p:cNvSpPr>
          <p:nvPr/>
        </p:nvSpPr>
        <p:spPr bwMode="auto">
          <a:xfrm>
            <a:off x="323850" y="3860800"/>
            <a:ext cx="2808288" cy="641350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pt-BR" b="1" u="sng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AÇÃO RACIONAL COM RELAÇÃO A VALORES</a:t>
            </a:r>
            <a:r>
              <a:rPr lang="pt-BR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</p:txBody>
      </p:sp>
      <p:sp>
        <p:nvSpPr>
          <p:cNvPr id="150535" name="Text Box 7"/>
          <p:cNvSpPr txBox="1">
            <a:spLocks noChangeArrowheads="1"/>
          </p:cNvSpPr>
          <p:nvPr/>
        </p:nvSpPr>
        <p:spPr bwMode="auto">
          <a:xfrm>
            <a:off x="250825" y="5300663"/>
            <a:ext cx="2881313" cy="641350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pt-BR" b="1" u="sng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AÇÃO RACIONAL COM RELAÇÃO A FINS</a:t>
            </a:r>
            <a:r>
              <a:rPr lang="pt-BR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</p:txBody>
      </p:sp>
      <p:sp>
        <p:nvSpPr>
          <p:cNvPr id="150536" name="Text Box 8"/>
          <p:cNvSpPr txBox="1">
            <a:spLocks noChangeArrowheads="1"/>
          </p:cNvSpPr>
          <p:nvPr/>
        </p:nvSpPr>
        <p:spPr bwMode="auto">
          <a:xfrm>
            <a:off x="4140200" y="836613"/>
            <a:ext cx="4751388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t-BR" sz="2000" b="1">
                <a:effectLst>
                  <a:outerShdw blurRad="38100" dist="38100" dir="2700000" algn="tl">
                    <a:srgbClr val="000000"/>
                  </a:outerShdw>
                </a:effectLst>
              </a:rPr>
              <a:t>determinada por um costume  arraigado”</a:t>
            </a:r>
          </a:p>
          <a:p>
            <a:pPr eaLnBrk="1" hangingPunct="1">
              <a:defRPr/>
            </a:pPr>
            <a:r>
              <a:rPr lang="pt-BR" sz="2000" b="1">
                <a:effectLst>
                  <a:outerShdw blurRad="38100" dist="38100" dir="2700000" algn="tl">
                    <a:srgbClr val="000000"/>
                  </a:outerShdw>
                </a:effectLst>
              </a:rPr>
              <a:t>        Exs. – Trocas de presentes no Natal,  Dia da mães, Dia dos namorados</a:t>
            </a:r>
            <a:endParaRPr lang="pt-BR" sz="2000" b="1"/>
          </a:p>
          <a:p>
            <a:pPr eaLnBrk="1" hangingPunct="1">
              <a:spcBef>
                <a:spcPct val="50000"/>
              </a:spcBef>
              <a:defRPr/>
            </a:pPr>
            <a:endParaRPr lang="pt-BR" sz="2000"/>
          </a:p>
        </p:txBody>
      </p:sp>
      <p:sp>
        <p:nvSpPr>
          <p:cNvPr id="150537" name="Text Box 9"/>
          <p:cNvSpPr txBox="1">
            <a:spLocks noChangeArrowheads="1"/>
          </p:cNvSpPr>
          <p:nvPr/>
        </p:nvSpPr>
        <p:spPr bwMode="auto">
          <a:xfrm>
            <a:off x="4356100" y="2276475"/>
            <a:ext cx="4321175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t-BR" sz="2000" b="1">
                <a:effectLst>
                  <a:outerShdw blurRad="38100" dist="38100" dir="2700000" algn="tl">
                    <a:srgbClr val="000000"/>
                  </a:outerShdw>
                </a:effectLst>
              </a:rPr>
              <a:t>especialmente emotiva, determinada por afetos e estados sentimentais atuais”. </a:t>
            </a:r>
          </a:p>
          <a:p>
            <a:pPr eaLnBrk="1" hangingPunct="1">
              <a:defRPr/>
            </a:pPr>
            <a:r>
              <a:rPr lang="pt-BR" sz="2000" b="1">
                <a:effectLst>
                  <a:outerShdw blurRad="38100" dist="38100" dir="2700000" algn="tl">
                    <a:srgbClr val="000000"/>
                  </a:outerShdw>
                </a:effectLst>
              </a:rPr>
              <a:t>      Ex. Torcida de futebol</a:t>
            </a:r>
            <a:endParaRPr lang="pt-BR" sz="2000"/>
          </a:p>
        </p:txBody>
      </p:sp>
      <p:sp>
        <p:nvSpPr>
          <p:cNvPr id="150538" name="Text Box 10"/>
          <p:cNvSpPr txBox="1">
            <a:spLocks noChangeArrowheads="1"/>
          </p:cNvSpPr>
          <p:nvPr/>
        </p:nvSpPr>
        <p:spPr bwMode="auto">
          <a:xfrm>
            <a:off x="4356100" y="3716338"/>
            <a:ext cx="4176713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t-BR" sz="2000" b="1">
                <a:effectLst>
                  <a:outerShdw blurRad="38100" dist="38100" dir="2700000" algn="tl">
                    <a:srgbClr val="000000"/>
                  </a:outerShdw>
                </a:effectLst>
              </a:rPr>
              <a:t>determinada pela crença consciente em valores (ético, estético, religioso ou qualquer outra forma)”</a:t>
            </a:r>
          </a:p>
          <a:p>
            <a:pPr eaLnBrk="1" hangingPunct="1">
              <a:defRPr/>
            </a:pPr>
            <a:r>
              <a:rPr lang="pt-BR" sz="2000" b="1"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ex. trabalho voluntario</a:t>
            </a:r>
            <a:endParaRPr lang="pt-BR" sz="2000"/>
          </a:p>
        </p:txBody>
      </p:sp>
      <p:sp>
        <p:nvSpPr>
          <p:cNvPr id="150539" name="Text Box 11"/>
          <p:cNvSpPr txBox="1">
            <a:spLocks noChangeArrowheads="1"/>
          </p:cNvSpPr>
          <p:nvPr/>
        </p:nvSpPr>
        <p:spPr bwMode="auto">
          <a:xfrm>
            <a:off x="4500563" y="5241925"/>
            <a:ext cx="3887787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t-BR" sz="2000" b="1">
                <a:effectLst>
                  <a:outerShdw blurRad="38100" dist="38100" dir="2700000" algn="tl">
                    <a:srgbClr val="000000"/>
                  </a:outerShdw>
                </a:effectLst>
              </a:rPr>
              <a:t>determinada por expectativas, condições ou meios para alcançar fins próprios, racionalmente perseguidos.</a:t>
            </a:r>
          </a:p>
          <a:p>
            <a:pPr eaLnBrk="1" hangingPunct="1">
              <a:defRPr/>
            </a:pPr>
            <a:r>
              <a:rPr lang="pt-BR" sz="2000" b="1"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Ex. Empresa Capitalista</a:t>
            </a:r>
            <a:endParaRPr lang="pt-BR" sz="2000"/>
          </a:p>
        </p:txBody>
      </p:sp>
      <p:sp>
        <p:nvSpPr>
          <p:cNvPr id="150540" name="Line 12"/>
          <p:cNvSpPr>
            <a:spLocks noChangeShapeType="1"/>
          </p:cNvSpPr>
          <p:nvPr/>
        </p:nvSpPr>
        <p:spPr bwMode="auto">
          <a:xfrm>
            <a:off x="3635375" y="1557338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50541" name="Line 13"/>
          <p:cNvSpPr>
            <a:spLocks noChangeShapeType="1"/>
          </p:cNvSpPr>
          <p:nvPr/>
        </p:nvSpPr>
        <p:spPr bwMode="auto">
          <a:xfrm>
            <a:off x="2987675" y="2924175"/>
            <a:ext cx="1079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50542" name="Line 14"/>
          <p:cNvSpPr>
            <a:spLocks noChangeShapeType="1"/>
          </p:cNvSpPr>
          <p:nvPr/>
        </p:nvSpPr>
        <p:spPr bwMode="auto">
          <a:xfrm>
            <a:off x="3348038" y="4292600"/>
            <a:ext cx="7921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50543" name="Line 15"/>
          <p:cNvSpPr>
            <a:spLocks noChangeShapeType="1"/>
          </p:cNvSpPr>
          <p:nvPr/>
        </p:nvSpPr>
        <p:spPr bwMode="auto">
          <a:xfrm>
            <a:off x="3492500" y="5661025"/>
            <a:ext cx="7207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50544" name="Text Box 16"/>
          <p:cNvSpPr txBox="1">
            <a:spLocks noChangeArrowheads="1"/>
          </p:cNvSpPr>
          <p:nvPr/>
        </p:nvSpPr>
        <p:spPr bwMode="auto">
          <a:xfrm>
            <a:off x="2195513" y="260350"/>
            <a:ext cx="5113337" cy="4572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400" b="1"/>
              <a:t>TIPOLOGIA DA AÇÃO SOCIAL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50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50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50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50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50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50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150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150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50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500"/>
                                        <p:tgtEl>
                                          <p:spTgt spid="150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150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6" dur="500"/>
                                        <p:tgtEl>
                                          <p:spTgt spid="150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500"/>
                                        <p:tgtEl>
                                          <p:spTgt spid="150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532" grpId="0" animBg="1"/>
      <p:bldP spid="150533" grpId="0" animBg="1"/>
      <p:bldP spid="150534" grpId="0" animBg="1"/>
      <p:bldP spid="150535" grpId="0" animBg="1"/>
      <p:bldP spid="150536" grpId="0"/>
      <p:bldP spid="150537" grpId="0"/>
      <p:bldP spid="150538" grpId="0"/>
      <p:bldP spid="150539" grpId="0"/>
      <p:bldP spid="150540" grpId="0" animBg="1"/>
      <p:bldP spid="150541" grpId="0" animBg="1"/>
      <p:bldP spid="150542" grpId="0" animBg="1"/>
      <p:bldP spid="150543" grpId="0" animBg="1"/>
      <p:bldP spid="15054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Espaço Reservado para Rodapé 3"/>
          <p:cNvSpPr>
            <a:spLocks noGrp="1"/>
          </p:cNvSpPr>
          <p:nvPr>
            <p:ph type="ftr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1200" smtClean="0">
                <a:latin typeface="Arial" panose="020B0604020202020204" pitchFamily="34" charset="0"/>
              </a:rPr>
              <a:t>arnaldolemos@uol.com.br</a:t>
            </a:r>
          </a:p>
        </p:txBody>
      </p:sp>
      <p:sp>
        <p:nvSpPr>
          <p:cNvPr id="168965" name="Text Box 5"/>
          <p:cNvSpPr txBox="1">
            <a:spLocks noChangeArrowheads="1"/>
          </p:cNvSpPr>
          <p:nvPr/>
        </p:nvSpPr>
        <p:spPr bwMode="auto">
          <a:xfrm>
            <a:off x="179388" y="1628775"/>
            <a:ext cx="2736850" cy="35972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pt-BR" sz="3200" b="1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Esses tipos de ação se apresentam com intensidade diferenciada em diferentes sociedades:</a:t>
            </a:r>
            <a:endParaRPr lang="pt-BR" sz="3200" b="1">
              <a:solidFill>
                <a:schemeClr val="bg2"/>
              </a:solidFill>
            </a:endParaRPr>
          </a:p>
        </p:txBody>
      </p:sp>
      <p:sp>
        <p:nvSpPr>
          <p:cNvPr id="168966" name="Text Box 6"/>
          <p:cNvSpPr txBox="1">
            <a:spLocks noChangeArrowheads="1"/>
          </p:cNvSpPr>
          <p:nvPr/>
        </p:nvSpPr>
        <p:spPr bwMode="auto">
          <a:xfrm>
            <a:off x="4932363" y="1989138"/>
            <a:ext cx="3960812" cy="140652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pt-BR" sz="32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tradição e afetividade são dominantes : família e religião.</a:t>
            </a:r>
            <a:endParaRPr lang="pt-BR" sz="3200" b="1">
              <a:solidFill>
                <a:schemeClr val="bg2"/>
              </a:solidFill>
            </a:endParaRPr>
          </a:p>
        </p:txBody>
      </p:sp>
      <p:sp>
        <p:nvSpPr>
          <p:cNvPr id="168967" name="Text Box 7"/>
          <p:cNvSpPr txBox="1">
            <a:spLocks noChangeArrowheads="1"/>
          </p:cNvSpPr>
          <p:nvPr/>
        </p:nvSpPr>
        <p:spPr bwMode="auto">
          <a:xfrm>
            <a:off x="5111750" y="5303838"/>
            <a:ext cx="4032250" cy="1554162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pt-BR" sz="32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racionalidade em relação aos valores e aos fins</a:t>
            </a:r>
          </a:p>
        </p:txBody>
      </p:sp>
      <p:sp>
        <p:nvSpPr>
          <p:cNvPr id="168968" name="Text Box 8"/>
          <p:cNvSpPr txBox="1">
            <a:spLocks noChangeArrowheads="1"/>
          </p:cNvSpPr>
          <p:nvPr/>
        </p:nvSpPr>
        <p:spPr bwMode="auto">
          <a:xfrm>
            <a:off x="5219700" y="466725"/>
            <a:ext cx="3384550" cy="519113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800" b="1">
                <a:solidFill>
                  <a:schemeClr val="bg2"/>
                </a:solidFill>
              </a:rPr>
              <a:t>Sociedades antigas</a:t>
            </a:r>
          </a:p>
        </p:txBody>
      </p:sp>
      <p:sp>
        <p:nvSpPr>
          <p:cNvPr id="168969" name="AutoShape 9"/>
          <p:cNvSpPr>
            <a:spLocks noChangeArrowheads="1"/>
          </p:cNvSpPr>
          <p:nvPr/>
        </p:nvSpPr>
        <p:spPr bwMode="auto">
          <a:xfrm>
            <a:off x="6732588" y="1196975"/>
            <a:ext cx="144462" cy="647700"/>
          </a:xfrm>
          <a:prstGeom prst="downArrow">
            <a:avLst>
              <a:gd name="adj1" fmla="val 50000"/>
              <a:gd name="adj2" fmla="val 112088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pt-BR" altLang="pt-BR" sz="1800"/>
          </a:p>
        </p:txBody>
      </p:sp>
      <p:sp>
        <p:nvSpPr>
          <p:cNvPr id="168970" name="Text Box 10"/>
          <p:cNvSpPr txBox="1">
            <a:spLocks noChangeArrowheads="1"/>
          </p:cNvSpPr>
          <p:nvPr/>
        </p:nvSpPr>
        <p:spPr bwMode="auto">
          <a:xfrm>
            <a:off x="5148263" y="3860800"/>
            <a:ext cx="3816350" cy="519113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800" b="1">
                <a:solidFill>
                  <a:schemeClr val="bg2"/>
                </a:solidFill>
              </a:rPr>
              <a:t>Sociedades modernas</a:t>
            </a:r>
          </a:p>
        </p:txBody>
      </p:sp>
      <p:sp>
        <p:nvSpPr>
          <p:cNvPr id="168972" name="AutoShape 12"/>
          <p:cNvSpPr>
            <a:spLocks noChangeArrowheads="1"/>
          </p:cNvSpPr>
          <p:nvPr/>
        </p:nvSpPr>
        <p:spPr bwMode="auto">
          <a:xfrm>
            <a:off x="6804025" y="4522788"/>
            <a:ext cx="144463" cy="576262"/>
          </a:xfrm>
          <a:prstGeom prst="downArrow">
            <a:avLst>
              <a:gd name="adj1" fmla="val 50000"/>
              <a:gd name="adj2" fmla="val 99725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pt-BR" altLang="pt-BR" sz="1800"/>
          </a:p>
        </p:txBody>
      </p:sp>
      <p:sp>
        <p:nvSpPr>
          <p:cNvPr id="168973" name="Line 13"/>
          <p:cNvSpPr>
            <a:spLocks noChangeShapeType="1"/>
          </p:cNvSpPr>
          <p:nvPr/>
        </p:nvSpPr>
        <p:spPr bwMode="auto">
          <a:xfrm flipV="1">
            <a:off x="3132138" y="1341438"/>
            <a:ext cx="1727200" cy="1511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68975" name="Line 15"/>
          <p:cNvSpPr>
            <a:spLocks noChangeShapeType="1"/>
          </p:cNvSpPr>
          <p:nvPr/>
        </p:nvSpPr>
        <p:spPr bwMode="auto">
          <a:xfrm>
            <a:off x="3203575" y="3429000"/>
            <a:ext cx="1655763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68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68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68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68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68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168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68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168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68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965" grpId="0" animBg="1"/>
      <p:bldP spid="168966" grpId="0" animBg="1"/>
      <p:bldP spid="168967" grpId="0" animBg="1"/>
      <p:bldP spid="168968" grpId="0" animBg="1"/>
      <p:bldP spid="168969" grpId="0" animBg="1"/>
      <p:bldP spid="168970" grpId="0" animBg="1"/>
      <p:bldP spid="168972" grpId="0" animBg="1"/>
      <p:bldP spid="168973" grpId="0" animBg="1"/>
      <p:bldP spid="16897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Espaço Reservado para Rodapé 3"/>
          <p:cNvSpPr>
            <a:spLocks noGrp="1"/>
          </p:cNvSpPr>
          <p:nvPr>
            <p:ph type="ftr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1200" smtClean="0">
                <a:latin typeface="Arial" panose="020B0604020202020204" pitchFamily="34" charset="0"/>
              </a:rPr>
              <a:t>arnaldolemos@uol.com.br</a:t>
            </a:r>
          </a:p>
        </p:txBody>
      </p:sp>
      <p:sp>
        <p:nvSpPr>
          <p:cNvPr id="169988" name="Text Box 4"/>
          <p:cNvSpPr txBox="1">
            <a:spLocks noChangeArrowheads="1"/>
          </p:cNvSpPr>
          <p:nvPr/>
        </p:nvSpPr>
        <p:spPr bwMode="auto">
          <a:xfrm>
            <a:off x="1403350" y="188913"/>
            <a:ext cx="5976938" cy="457200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400" b="1">
                <a:solidFill>
                  <a:schemeClr val="bg2"/>
                </a:solidFill>
              </a:rPr>
              <a:t>TIPOLOGIA DA DOMINAÇÃO</a:t>
            </a:r>
          </a:p>
        </p:txBody>
      </p:sp>
      <p:sp>
        <p:nvSpPr>
          <p:cNvPr id="169989" name="Text Box 5"/>
          <p:cNvSpPr txBox="1">
            <a:spLocks noChangeArrowheads="1"/>
          </p:cNvSpPr>
          <p:nvPr/>
        </p:nvSpPr>
        <p:spPr bwMode="auto">
          <a:xfrm>
            <a:off x="0" y="2924175"/>
            <a:ext cx="2160588" cy="1373188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800" b="1">
                <a:solidFill>
                  <a:schemeClr val="bg2"/>
                </a:solidFill>
              </a:rPr>
              <a:t>A  QUESTÃO DO PODER</a:t>
            </a:r>
          </a:p>
        </p:txBody>
      </p:sp>
      <p:sp>
        <p:nvSpPr>
          <p:cNvPr id="169990" name="Text Box 6"/>
          <p:cNvSpPr txBox="1">
            <a:spLocks noChangeArrowheads="1"/>
          </p:cNvSpPr>
          <p:nvPr/>
        </p:nvSpPr>
        <p:spPr bwMode="auto">
          <a:xfrm>
            <a:off x="3851275" y="1052513"/>
            <a:ext cx="4897438" cy="2528887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t-BR" sz="32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Por que um determinado indivíduo ou conjunto de indivíduos detém a capacidade de dirigir a sociedade?</a:t>
            </a:r>
          </a:p>
        </p:txBody>
      </p:sp>
      <p:sp>
        <p:nvSpPr>
          <p:cNvPr id="169991" name="Text Box 7"/>
          <p:cNvSpPr txBox="1">
            <a:spLocks noChangeArrowheads="1"/>
          </p:cNvSpPr>
          <p:nvPr/>
        </p:nvSpPr>
        <p:spPr bwMode="auto">
          <a:xfrm>
            <a:off x="3851275" y="4005263"/>
            <a:ext cx="4824413" cy="2538412"/>
          </a:xfrm>
          <a:prstGeom prst="rect">
            <a:avLst/>
          </a:prstGeom>
          <a:solidFill>
            <a:schemeClr val="tx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t-BR" sz="3200" b="1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Por que ao Estado  é dado o direito de estabelecer e aplicar as leis e controlar os meios de controle</a:t>
            </a:r>
          </a:p>
          <a:p>
            <a:pPr eaLnBrk="1" hangingPunct="1">
              <a:defRPr/>
            </a:pPr>
            <a:r>
              <a:rPr lang="pt-BR" sz="3200" b="1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social ?</a:t>
            </a:r>
            <a:endParaRPr lang="pt-BR" sz="3200" b="1">
              <a:solidFill>
                <a:schemeClr val="bg2"/>
              </a:solidFill>
            </a:endParaRPr>
          </a:p>
        </p:txBody>
      </p:sp>
      <p:sp>
        <p:nvSpPr>
          <p:cNvPr id="169992" name="Line 8"/>
          <p:cNvSpPr>
            <a:spLocks noChangeShapeType="1"/>
          </p:cNvSpPr>
          <p:nvPr/>
        </p:nvSpPr>
        <p:spPr bwMode="auto">
          <a:xfrm flipV="1">
            <a:off x="2484438" y="2349500"/>
            <a:ext cx="1008062" cy="935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69993" name="Line 9"/>
          <p:cNvSpPr>
            <a:spLocks noChangeShapeType="1"/>
          </p:cNvSpPr>
          <p:nvPr/>
        </p:nvSpPr>
        <p:spPr bwMode="auto">
          <a:xfrm>
            <a:off x="2484438" y="3789363"/>
            <a:ext cx="1008062" cy="576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69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69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69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69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169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169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988" grpId="0" animBg="1"/>
      <p:bldP spid="169989" grpId="0" animBg="1"/>
      <p:bldP spid="169990" grpId="0" animBg="1"/>
      <p:bldP spid="169991" grpId="0" animBg="1"/>
      <p:bldP spid="169992" grpId="0" animBg="1"/>
      <p:bldP spid="16999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Espaço Reservado para Rodapé 3"/>
          <p:cNvSpPr>
            <a:spLocks noGrp="1"/>
          </p:cNvSpPr>
          <p:nvPr>
            <p:ph type="ftr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1200" smtClean="0">
                <a:latin typeface="Arial" panose="020B0604020202020204" pitchFamily="34" charset="0"/>
              </a:rPr>
              <a:t>arnaldolemos@uol.com.br</a:t>
            </a:r>
          </a:p>
        </p:txBody>
      </p:sp>
      <p:sp>
        <p:nvSpPr>
          <p:cNvPr id="128005" name="Text Box 5"/>
          <p:cNvSpPr txBox="1">
            <a:spLocks noChangeArrowheads="1"/>
          </p:cNvSpPr>
          <p:nvPr/>
        </p:nvSpPr>
        <p:spPr bwMode="auto">
          <a:xfrm>
            <a:off x="684213" y="1773238"/>
            <a:ext cx="7775575" cy="3113087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pt-BR" sz="36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 Estado ou alguém detem a capacidade de dominar a sociedade porque são reconhecidos como legítimos pelos indivíduos.</a:t>
            </a:r>
          </a:p>
          <a:p>
            <a:pPr algn="ctr" eaLnBrk="1" hangingPunct="1">
              <a:spcBef>
                <a:spcPct val="50000"/>
              </a:spcBef>
              <a:defRPr/>
            </a:pPr>
            <a:endParaRPr lang="pt-BR" sz="3600" b="1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Espaço Reservado para Rodapé 3"/>
          <p:cNvSpPr>
            <a:spLocks noGrp="1"/>
          </p:cNvSpPr>
          <p:nvPr>
            <p:ph type="ftr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1200" smtClean="0">
                <a:latin typeface="Arial" panose="020B0604020202020204" pitchFamily="34" charset="0"/>
              </a:rPr>
              <a:t>arnaldolemos@uol.com.br</a:t>
            </a:r>
          </a:p>
        </p:txBody>
      </p:sp>
      <p:sp>
        <p:nvSpPr>
          <p:cNvPr id="165893" name="Rectangle 5"/>
          <p:cNvSpPr>
            <a:spLocks noRot="1" noChangeArrowheads="1"/>
          </p:cNvSpPr>
          <p:nvPr/>
        </p:nvSpPr>
        <p:spPr bwMode="auto">
          <a:xfrm>
            <a:off x="457200" y="274638"/>
            <a:ext cx="8229600" cy="777875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r>
              <a:rPr lang="pt-BR" sz="32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TIPOLOGIA DA DOMINAÇÃO LEGÍTIMA</a:t>
            </a:r>
          </a:p>
        </p:txBody>
      </p:sp>
      <p:sp>
        <p:nvSpPr>
          <p:cNvPr id="165894" name="Text Box 6"/>
          <p:cNvSpPr txBox="1">
            <a:spLocks noChangeArrowheads="1"/>
          </p:cNvSpPr>
          <p:nvPr/>
        </p:nvSpPr>
        <p:spPr bwMode="auto">
          <a:xfrm>
            <a:off x="0" y="1844675"/>
            <a:ext cx="2339975" cy="64135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pt-BR" b="1" u="sng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DOMINAÇÃO TRADICIONAL</a:t>
            </a:r>
          </a:p>
        </p:txBody>
      </p:sp>
      <p:sp>
        <p:nvSpPr>
          <p:cNvPr id="165895" name="Text Box 7"/>
          <p:cNvSpPr txBox="1">
            <a:spLocks noChangeArrowheads="1"/>
          </p:cNvSpPr>
          <p:nvPr/>
        </p:nvSpPr>
        <p:spPr bwMode="auto">
          <a:xfrm>
            <a:off x="3527425" y="1700213"/>
            <a:ext cx="56165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pt-BR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refere-se  à autoridade pessoal do governante, investida por força do costume.</a:t>
            </a:r>
            <a:endParaRPr lang="pt-BR">
              <a:latin typeface="Arial" charset="0"/>
            </a:endParaRPr>
          </a:p>
        </p:txBody>
      </p:sp>
      <p:sp>
        <p:nvSpPr>
          <p:cNvPr id="165896" name="Text Box 8"/>
          <p:cNvSpPr txBox="1">
            <a:spLocks noChangeArrowheads="1"/>
          </p:cNvSpPr>
          <p:nvPr/>
        </p:nvSpPr>
        <p:spPr bwMode="auto">
          <a:xfrm>
            <a:off x="0" y="3644900"/>
            <a:ext cx="2195513" cy="64135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pt-BR" b="1">
                <a:effectLst>
                  <a:outerShdw blurRad="38100" dist="38100" dir="2700000" algn="tl">
                    <a:srgbClr val="000000"/>
                  </a:outerShdw>
                </a:effectLst>
              </a:rPr>
              <a:t>DOMINAÇÃO CARISMÁTICA</a:t>
            </a:r>
          </a:p>
        </p:txBody>
      </p:sp>
      <p:sp>
        <p:nvSpPr>
          <p:cNvPr id="165897" name="Text Box 9"/>
          <p:cNvSpPr txBox="1">
            <a:spLocks noChangeArrowheads="1"/>
          </p:cNvSpPr>
          <p:nvPr/>
        </p:nvSpPr>
        <p:spPr bwMode="auto">
          <a:xfrm>
            <a:off x="3563938" y="3429000"/>
            <a:ext cx="5111750" cy="83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pt-BR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É  baseada no carisma. Ou seja, na capacidade excepcional de liderança de alguém</a:t>
            </a:r>
            <a:endParaRPr lang="pt-BR" b="1">
              <a:latin typeface="Arial" charset="0"/>
            </a:endParaRPr>
          </a:p>
        </p:txBody>
      </p:sp>
      <p:sp>
        <p:nvSpPr>
          <p:cNvPr id="165898" name="Text Box 10"/>
          <p:cNvSpPr txBox="1">
            <a:spLocks noChangeArrowheads="1"/>
          </p:cNvSpPr>
          <p:nvPr/>
        </p:nvSpPr>
        <p:spPr bwMode="auto">
          <a:xfrm>
            <a:off x="0" y="5362575"/>
            <a:ext cx="2339975" cy="641350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pt-BR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DOMINAÇÃO RACIONAL-LEGAL</a:t>
            </a:r>
          </a:p>
        </p:txBody>
      </p:sp>
      <p:sp>
        <p:nvSpPr>
          <p:cNvPr id="165899" name="Text Box 11"/>
          <p:cNvSpPr txBox="1">
            <a:spLocks noChangeArrowheads="1"/>
          </p:cNvSpPr>
          <p:nvPr/>
        </p:nvSpPr>
        <p:spPr bwMode="auto">
          <a:xfrm>
            <a:off x="3851275" y="5373688"/>
            <a:ext cx="4175125" cy="83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pt-BR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baseada no</a:t>
            </a:r>
            <a:r>
              <a:rPr lang="pt-BR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pt-BR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direito que se liga a aspectos racionais e técnicos de administração</a:t>
            </a:r>
            <a:endParaRPr lang="pt-BR">
              <a:latin typeface="Arial" charset="0"/>
            </a:endParaRPr>
          </a:p>
        </p:txBody>
      </p:sp>
      <p:sp>
        <p:nvSpPr>
          <p:cNvPr id="165900" name="Line 12"/>
          <p:cNvSpPr>
            <a:spLocks noChangeShapeType="1"/>
          </p:cNvSpPr>
          <p:nvPr/>
        </p:nvSpPr>
        <p:spPr bwMode="auto">
          <a:xfrm>
            <a:off x="2555875" y="2133600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65901" name="Line 13"/>
          <p:cNvSpPr>
            <a:spLocks noChangeShapeType="1"/>
          </p:cNvSpPr>
          <p:nvPr/>
        </p:nvSpPr>
        <p:spPr bwMode="auto">
          <a:xfrm>
            <a:off x="2484438" y="3860800"/>
            <a:ext cx="7921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65902" name="Line 14"/>
          <p:cNvSpPr>
            <a:spLocks noChangeShapeType="1"/>
          </p:cNvSpPr>
          <p:nvPr/>
        </p:nvSpPr>
        <p:spPr bwMode="auto">
          <a:xfrm>
            <a:off x="2700338" y="5734050"/>
            <a:ext cx="7921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65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65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65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65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65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165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165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165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65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165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893" grpId="0" animBg="1"/>
      <p:bldP spid="165894" grpId="0" animBg="1"/>
      <p:bldP spid="165895" grpId="0"/>
      <p:bldP spid="165896" grpId="0" animBg="1"/>
      <p:bldP spid="165897" grpId="0"/>
      <p:bldP spid="165898" grpId="0" animBg="1"/>
      <p:bldP spid="165899" grpId="0"/>
      <p:bldP spid="165900" grpId="0" animBg="1"/>
      <p:bldP spid="165901" grpId="0" animBg="1"/>
      <p:bldP spid="16590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Espaço Reservado para Rodapé 3"/>
          <p:cNvSpPr>
            <a:spLocks noGrp="1"/>
          </p:cNvSpPr>
          <p:nvPr>
            <p:ph type="ftr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1200" smtClean="0">
                <a:latin typeface="Arial" panose="020B0604020202020204" pitchFamily="34" charset="0"/>
              </a:rPr>
              <a:t>arnaldolemos@uol.com.br</a:t>
            </a:r>
          </a:p>
        </p:txBody>
      </p:sp>
      <p:sp>
        <p:nvSpPr>
          <p:cNvPr id="129028" name="Text Box 4"/>
          <p:cNvSpPr txBox="1">
            <a:spLocks noChangeArrowheads="1"/>
          </p:cNvSpPr>
          <p:nvPr/>
        </p:nvSpPr>
        <p:spPr bwMode="auto">
          <a:xfrm>
            <a:off x="0" y="2708275"/>
            <a:ext cx="2124075" cy="161607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000" b="1">
                <a:solidFill>
                  <a:schemeClr val="bg2"/>
                </a:solidFill>
                <a:latin typeface="Arial" panose="020B0604020202020204" pitchFamily="34" charset="0"/>
              </a:rPr>
              <a:t>FORMAS TÍPICAS 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000" b="1">
                <a:solidFill>
                  <a:schemeClr val="bg2"/>
                </a:solidFill>
                <a:latin typeface="Arial" panose="020B0604020202020204" pitchFamily="34" charset="0"/>
              </a:rPr>
              <a:t>DE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000" b="1">
                <a:solidFill>
                  <a:schemeClr val="bg2"/>
                </a:solidFill>
                <a:latin typeface="Arial" panose="020B0604020202020204" pitchFamily="34" charset="0"/>
              </a:rPr>
              <a:t>DOMINAÇÃO</a:t>
            </a:r>
          </a:p>
        </p:txBody>
      </p:sp>
      <p:sp>
        <p:nvSpPr>
          <p:cNvPr id="129029" name="Text Box 5"/>
          <p:cNvSpPr txBox="1">
            <a:spLocks noChangeArrowheads="1"/>
          </p:cNvSpPr>
          <p:nvPr/>
        </p:nvSpPr>
        <p:spPr bwMode="auto">
          <a:xfrm>
            <a:off x="2771775" y="981075"/>
            <a:ext cx="2592388" cy="4572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400" b="1"/>
              <a:t>TRADICIONAL</a:t>
            </a:r>
          </a:p>
        </p:txBody>
      </p:sp>
      <p:sp>
        <p:nvSpPr>
          <p:cNvPr id="129030" name="Text Box 6"/>
          <p:cNvSpPr txBox="1">
            <a:spLocks noChangeArrowheads="1"/>
          </p:cNvSpPr>
          <p:nvPr/>
        </p:nvSpPr>
        <p:spPr bwMode="auto">
          <a:xfrm>
            <a:off x="2843213" y="2781300"/>
            <a:ext cx="2376487" cy="4572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400" b="1"/>
              <a:t>CARISMÁTICA</a:t>
            </a:r>
          </a:p>
        </p:txBody>
      </p:sp>
      <p:sp>
        <p:nvSpPr>
          <p:cNvPr id="129031" name="Text Box 7"/>
          <p:cNvSpPr txBox="1">
            <a:spLocks noChangeArrowheads="1"/>
          </p:cNvSpPr>
          <p:nvPr/>
        </p:nvSpPr>
        <p:spPr bwMode="auto">
          <a:xfrm>
            <a:off x="2916238" y="4581525"/>
            <a:ext cx="2087562" cy="822325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400" b="1">
                <a:solidFill>
                  <a:schemeClr val="bg2"/>
                </a:solidFill>
              </a:rPr>
              <a:t>RACIONAL-LEGAL</a:t>
            </a:r>
          </a:p>
        </p:txBody>
      </p:sp>
      <p:sp>
        <p:nvSpPr>
          <p:cNvPr id="129032" name="Text Box 8"/>
          <p:cNvSpPr txBox="1">
            <a:spLocks noChangeArrowheads="1"/>
          </p:cNvSpPr>
          <p:nvPr/>
        </p:nvSpPr>
        <p:spPr bwMode="auto">
          <a:xfrm>
            <a:off x="5867400" y="908050"/>
            <a:ext cx="3276600" cy="4572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400" b="1"/>
              <a:t>PATRIMONIALISMO</a:t>
            </a:r>
          </a:p>
        </p:txBody>
      </p:sp>
      <p:sp>
        <p:nvSpPr>
          <p:cNvPr id="129033" name="Text Box 9"/>
          <p:cNvSpPr txBox="1">
            <a:spLocks noChangeArrowheads="1"/>
          </p:cNvSpPr>
          <p:nvPr/>
        </p:nvSpPr>
        <p:spPr bwMode="auto">
          <a:xfrm>
            <a:off x="6156325" y="2781300"/>
            <a:ext cx="2447925" cy="4572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400" b="1"/>
              <a:t>CARISMA</a:t>
            </a:r>
          </a:p>
        </p:txBody>
      </p:sp>
      <p:sp>
        <p:nvSpPr>
          <p:cNvPr id="129034" name="Text Box 10"/>
          <p:cNvSpPr txBox="1">
            <a:spLocks noChangeArrowheads="1"/>
          </p:cNvSpPr>
          <p:nvPr/>
        </p:nvSpPr>
        <p:spPr bwMode="auto">
          <a:xfrm>
            <a:off x="6011863" y="4724400"/>
            <a:ext cx="2592387" cy="457200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400" b="1">
                <a:solidFill>
                  <a:schemeClr val="bg2"/>
                </a:solidFill>
              </a:rPr>
              <a:t>BUROCRACIA</a:t>
            </a:r>
          </a:p>
        </p:txBody>
      </p:sp>
      <p:sp>
        <p:nvSpPr>
          <p:cNvPr id="129035" name="Line 11"/>
          <p:cNvSpPr>
            <a:spLocks noChangeShapeType="1"/>
          </p:cNvSpPr>
          <p:nvPr/>
        </p:nvSpPr>
        <p:spPr bwMode="auto">
          <a:xfrm flipV="1">
            <a:off x="2339975" y="1700213"/>
            <a:ext cx="576263" cy="865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29036" name="Line 12"/>
          <p:cNvSpPr>
            <a:spLocks noChangeShapeType="1"/>
          </p:cNvSpPr>
          <p:nvPr/>
        </p:nvSpPr>
        <p:spPr bwMode="auto">
          <a:xfrm>
            <a:off x="2195513" y="3141663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29037" name="Line 13"/>
          <p:cNvSpPr>
            <a:spLocks noChangeShapeType="1"/>
          </p:cNvSpPr>
          <p:nvPr/>
        </p:nvSpPr>
        <p:spPr bwMode="auto">
          <a:xfrm>
            <a:off x="2339975" y="4365625"/>
            <a:ext cx="360363" cy="358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29038" name="Line 14"/>
          <p:cNvSpPr>
            <a:spLocks noChangeShapeType="1"/>
          </p:cNvSpPr>
          <p:nvPr/>
        </p:nvSpPr>
        <p:spPr bwMode="auto">
          <a:xfrm>
            <a:off x="5508625" y="1196975"/>
            <a:ext cx="2873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29039" name="Line 15"/>
          <p:cNvSpPr>
            <a:spLocks noChangeShapeType="1"/>
          </p:cNvSpPr>
          <p:nvPr/>
        </p:nvSpPr>
        <p:spPr bwMode="auto">
          <a:xfrm>
            <a:off x="5508625" y="3068638"/>
            <a:ext cx="5032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29040" name="Line 16"/>
          <p:cNvSpPr>
            <a:spLocks noChangeShapeType="1"/>
          </p:cNvSpPr>
          <p:nvPr/>
        </p:nvSpPr>
        <p:spPr bwMode="auto">
          <a:xfrm>
            <a:off x="5292725" y="4941888"/>
            <a:ext cx="5032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29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29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29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29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29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129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29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129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29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129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29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129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129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28" grpId="0" animBg="1"/>
      <p:bldP spid="129029" grpId="0" animBg="1"/>
      <p:bldP spid="129030" grpId="0" animBg="1"/>
      <p:bldP spid="129031" grpId="0" animBg="1"/>
      <p:bldP spid="129032" grpId="0" animBg="1"/>
      <p:bldP spid="129033" grpId="0" animBg="1"/>
      <p:bldP spid="129034" grpId="0" animBg="1"/>
      <p:bldP spid="129035" grpId="0" animBg="1"/>
      <p:bldP spid="129036" grpId="0" animBg="1"/>
      <p:bldP spid="129037" grpId="0" animBg="1"/>
      <p:bldP spid="129038" grpId="0" animBg="1"/>
      <p:bldP spid="129039" grpId="0" animBg="1"/>
      <p:bldP spid="12904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Espaço Reservado para Rodapé 3"/>
          <p:cNvSpPr>
            <a:spLocks noGrp="1"/>
          </p:cNvSpPr>
          <p:nvPr>
            <p:ph type="ftr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1200" smtClean="0">
                <a:latin typeface="Arial" panose="020B0604020202020204" pitchFamily="34" charset="0"/>
              </a:rPr>
              <a:t>arnaldolemos@uol.com.br</a:t>
            </a:r>
          </a:p>
        </p:txBody>
      </p:sp>
      <p:sp>
        <p:nvSpPr>
          <p:cNvPr id="130052" name="Text Box 4"/>
          <p:cNvSpPr txBox="1">
            <a:spLocks noChangeArrowheads="1"/>
          </p:cNvSpPr>
          <p:nvPr/>
        </p:nvSpPr>
        <p:spPr bwMode="auto">
          <a:xfrm>
            <a:off x="0" y="2924175"/>
            <a:ext cx="3348038" cy="4572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pt-BR" sz="2400" b="1">
                <a:effectLst>
                  <a:outerShdw blurRad="38100" dist="38100" dir="2700000" algn="tl">
                    <a:srgbClr val="000000"/>
                  </a:outerShdw>
                </a:effectLst>
              </a:rPr>
              <a:t> PATRIMONIALISMO</a:t>
            </a:r>
          </a:p>
        </p:txBody>
      </p:sp>
      <p:sp>
        <p:nvSpPr>
          <p:cNvPr id="130053" name="Text Box 5"/>
          <p:cNvSpPr txBox="1">
            <a:spLocks noChangeArrowheads="1"/>
          </p:cNvSpPr>
          <p:nvPr/>
        </p:nvSpPr>
        <p:spPr bwMode="auto">
          <a:xfrm>
            <a:off x="4211638" y="404813"/>
            <a:ext cx="44275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pt-BR" sz="2400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Culto à personalidade</a:t>
            </a:r>
          </a:p>
        </p:txBody>
      </p:sp>
      <p:sp>
        <p:nvSpPr>
          <p:cNvPr id="130054" name="Text Box 6"/>
          <p:cNvSpPr txBox="1">
            <a:spLocks noChangeArrowheads="1"/>
          </p:cNvSpPr>
          <p:nvPr/>
        </p:nvSpPr>
        <p:spPr bwMode="auto">
          <a:xfrm>
            <a:off x="4211638" y="1196975"/>
            <a:ext cx="471646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pt-BR" sz="2400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Não há distinção entre o público    e       o   privado</a:t>
            </a:r>
          </a:p>
        </p:txBody>
      </p:sp>
      <p:sp>
        <p:nvSpPr>
          <p:cNvPr id="130055" name="Text Box 7"/>
          <p:cNvSpPr txBox="1">
            <a:spLocks noChangeArrowheads="1"/>
          </p:cNvSpPr>
          <p:nvPr/>
        </p:nvSpPr>
        <p:spPr bwMode="auto">
          <a:xfrm>
            <a:off x="4211638" y="2276475"/>
            <a:ext cx="4465637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pt-BR" sz="2400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Compromissos de fidelidade e honra</a:t>
            </a:r>
            <a:endParaRPr lang="pt-BR" sz="2400" b="1">
              <a:latin typeface="Arial" charset="0"/>
            </a:endParaRPr>
          </a:p>
        </p:txBody>
      </p:sp>
      <p:sp>
        <p:nvSpPr>
          <p:cNvPr id="130056" name="Text Box 8"/>
          <p:cNvSpPr txBox="1">
            <a:spLocks noChangeArrowheads="1"/>
          </p:cNvSpPr>
          <p:nvPr/>
        </p:nvSpPr>
        <p:spPr bwMode="auto">
          <a:xfrm>
            <a:off x="4284663" y="3357563"/>
            <a:ext cx="4032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pt-BR" sz="2400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Nepotismo - compadrio</a:t>
            </a:r>
          </a:p>
        </p:txBody>
      </p:sp>
      <p:sp>
        <p:nvSpPr>
          <p:cNvPr id="130057" name="Text Box 9"/>
          <p:cNvSpPr txBox="1">
            <a:spLocks noChangeArrowheads="1"/>
          </p:cNvSpPr>
          <p:nvPr/>
        </p:nvSpPr>
        <p:spPr bwMode="auto">
          <a:xfrm>
            <a:off x="4211638" y="4221163"/>
            <a:ext cx="493236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pt-BR" sz="2400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Relações sociais de poder : familiares</a:t>
            </a:r>
          </a:p>
        </p:txBody>
      </p:sp>
      <p:sp>
        <p:nvSpPr>
          <p:cNvPr id="130058" name="Text Box 10"/>
          <p:cNvSpPr txBox="1">
            <a:spLocks noChangeArrowheads="1"/>
          </p:cNvSpPr>
          <p:nvPr/>
        </p:nvSpPr>
        <p:spPr bwMode="auto">
          <a:xfrm>
            <a:off x="4211638" y="5229225"/>
            <a:ext cx="4932362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t-BR" sz="2400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Ex. o coronelismo político</a:t>
            </a:r>
          </a:p>
          <a:p>
            <a:pPr eaLnBrk="1" hangingPunct="1">
              <a:defRPr/>
            </a:pPr>
            <a:r>
              <a:rPr lang="pt-BR" sz="2400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“O Brasil é um Estado Patrimonial”( Raymundo Faoro)                          </a:t>
            </a:r>
            <a:endParaRPr lang="pt-BR" sz="2400" b="1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30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30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30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30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30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30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30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52" grpId="0" animBg="1"/>
      <p:bldP spid="130053" grpId="0"/>
      <p:bldP spid="130054" grpId="0"/>
      <p:bldP spid="130055" grpId="0"/>
      <p:bldP spid="130056" grpId="0"/>
      <p:bldP spid="130057" grpId="0"/>
      <p:bldP spid="13005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Espaço Reservado para Rodapé 5"/>
          <p:cNvSpPr>
            <a:spLocks noGrp="1"/>
          </p:cNvSpPr>
          <p:nvPr>
            <p:ph type="ftr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1200" smtClean="0">
                <a:latin typeface="Arial" panose="020B0604020202020204" pitchFamily="34" charset="0"/>
              </a:rPr>
              <a:t>arnaldolemos@uol.com.br</a:t>
            </a:r>
          </a:p>
        </p:txBody>
      </p:sp>
      <p:sp>
        <p:nvSpPr>
          <p:cNvPr id="131076" name="Text Box 4"/>
          <p:cNvSpPr txBox="1">
            <a:spLocks noChangeArrowheads="1"/>
          </p:cNvSpPr>
          <p:nvPr/>
        </p:nvSpPr>
        <p:spPr bwMode="auto">
          <a:xfrm>
            <a:off x="250825" y="2420938"/>
            <a:ext cx="1944688" cy="51911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800" b="1"/>
              <a:t>CARISMA</a:t>
            </a:r>
          </a:p>
        </p:txBody>
      </p:sp>
      <p:sp>
        <p:nvSpPr>
          <p:cNvPr id="131077" name="Text Box 5"/>
          <p:cNvSpPr txBox="1">
            <a:spLocks noChangeArrowheads="1"/>
          </p:cNvSpPr>
          <p:nvPr/>
        </p:nvSpPr>
        <p:spPr bwMode="auto">
          <a:xfrm>
            <a:off x="2916238" y="404813"/>
            <a:ext cx="5903912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pt-BR" sz="2000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Surgimento num momento de uma ruptura: utilizado na subversão ou na abolição de um regime tradicional ou legal</a:t>
            </a:r>
          </a:p>
        </p:txBody>
      </p:sp>
      <p:sp>
        <p:nvSpPr>
          <p:cNvPr id="131078" name="Text Box 6"/>
          <p:cNvSpPr txBox="1">
            <a:spLocks noChangeArrowheads="1"/>
          </p:cNvSpPr>
          <p:nvPr/>
        </p:nvSpPr>
        <p:spPr bwMode="auto">
          <a:xfrm>
            <a:off x="2987675" y="1773238"/>
            <a:ext cx="615632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pt-BR" sz="2000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Nem todas as revoluções são carismáticas e nem todos os domínios carismáticos são revolucionários</a:t>
            </a:r>
          </a:p>
        </p:txBody>
      </p:sp>
      <p:sp>
        <p:nvSpPr>
          <p:cNvPr id="131079" name="Text Box 7"/>
          <p:cNvSpPr txBox="1">
            <a:spLocks noChangeArrowheads="1"/>
          </p:cNvSpPr>
          <p:nvPr/>
        </p:nvSpPr>
        <p:spPr bwMode="auto">
          <a:xfrm>
            <a:off x="2987675" y="2997200"/>
            <a:ext cx="54006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pt-BR" sz="2000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Fanatismo de seus seguidores : relações sociais quase que religiosas.</a:t>
            </a:r>
            <a:endParaRPr lang="pt-BR" sz="2000">
              <a:latin typeface="Arial" charset="0"/>
            </a:endParaRPr>
          </a:p>
        </p:txBody>
      </p:sp>
      <p:sp>
        <p:nvSpPr>
          <p:cNvPr id="131080" name="Text Box 8"/>
          <p:cNvSpPr txBox="1">
            <a:spLocks noChangeArrowheads="1"/>
          </p:cNvSpPr>
          <p:nvPr/>
        </p:nvSpPr>
        <p:spPr bwMode="auto">
          <a:xfrm>
            <a:off x="2987675" y="4365625"/>
            <a:ext cx="53292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pt-BR" sz="2000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Dificuldades na sucessão: não há continuidade</a:t>
            </a:r>
          </a:p>
        </p:txBody>
      </p:sp>
      <p:sp>
        <p:nvSpPr>
          <p:cNvPr id="131081" name="Text Box 9"/>
          <p:cNvSpPr txBox="1">
            <a:spLocks noChangeArrowheads="1"/>
          </p:cNvSpPr>
          <p:nvPr/>
        </p:nvSpPr>
        <p:spPr bwMode="auto">
          <a:xfrm>
            <a:off x="2987675" y="5300663"/>
            <a:ext cx="5040313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pt-BR" sz="2000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Ex. Che Guevara, Eva Peron, Vargas, Hitler, Aiatolá Khomeini. João Paulo II, Lula.</a:t>
            </a:r>
            <a:endParaRPr lang="pt-BR" sz="200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31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31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31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31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31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31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76" grpId="0" animBg="1"/>
      <p:bldP spid="131077" grpId="0"/>
      <p:bldP spid="131078" grpId="0"/>
      <p:bldP spid="131079" grpId="0"/>
      <p:bldP spid="131080" grpId="0"/>
      <p:bldP spid="13108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Espaço Reservado para Rodapé 3"/>
          <p:cNvSpPr>
            <a:spLocks noGrp="1"/>
          </p:cNvSpPr>
          <p:nvPr>
            <p:ph type="ftr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1200" smtClean="0">
                <a:latin typeface="Arial" panose="020B0604020202020204" pitchFamily="34" charset="0"/>
              </a:rPr>
              <a:t>arnaldolemos@uol.com.br</a:t>
            </a:r>
          </a:p>
        </p:txBody>
      </p:sp>
      <p:sp>
        <p:nvSpPr>
          <p:cNvPr id="132100" name="Text Box 4"/>
          <p:cNvSpPr txBox="1">
            <a:spLocks noChangeArrowheads="1"/>
          </p:cNvSpPr>
          <p:nvPr/>
        </p:nvSpPr>
        <p:spPr bwMode="auto">
          <a:xfrm>
            <a:off x="0" y="2708275"/>
            <a:ext cx="2627313" cy="519113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800" b="1">
                <a:solidFill>
                  <a:schemeClr val="bg2"/>
                </a:solidFill>
              </a:rPr>
              <a:t>BUROCRACIA</a:t>
            </a:r>
          </a:p>
        </p:txBody>
      </p:sp>
      <p:sp>
        <p:nvSpPr>
          <p:cNvPr id="132101" name="Text Box 5"/>
          <p:cNvSpPr txBox="1">
            <a:spLocks noChangeArrowheads="1"/>
          </p:cNvSpPr>
          <p:nvPr/>
        </p:nvSpPr>
        <p:spPr bwMode="auto">
          <a:xfrm>
            <a:off x="3132138" y="333375"/>
            <a:ext cx="5400675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pt-BR" sz="2800" b="1">
                <a:effectLst>
                  <a:outerShdw blurRad="38100" dist="38100" dir="2700000" algn="tl">
                    <a:srgbClr val="000000"/>
                  </a:outerShdw>
                </a:effectLst>
              </a:rPr>
              <a:t>Caráter estatutário : todos devem basear seu comportamento em estatutos e normas</a:t>
            </a:r>
          </a:p>
        </p:txBody>
      </p:sp>
      <p:sp>
        <p:nvSpPr>
          <p:cNvPr id="132102" name="Text Box 6"/>
          <p:cNvSpPr txBox="1">
            <a:spLocks noChangeArrowheads="1"/>
          </p:cNvSpPr>
          <p:nvPr/>
        </p:nvSpPr>
        <p:spPr bwMode="auto">
          <a:xfrm>
            <a:off x="3132138" y="1628775"/>
            <a:ext cx="540067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pt-BR" sz="2800" b="1">
                <a:effectLst>
                  <a:outerShdw blurRad="38100" dist="38100" dir="2700000" algn="tl">
                    <a:srgbClr val="000000"/>
                  </a:outerShdw>
                </a:effectLst>
              </a:rPr>
              <a:t>Racionalidade técnica : os cargos são preenchidos por competência, a promoção é por mérito e tempo de serviço</a:t>
            </a:r>
          </a:p>
        </p:txBody>
      </p:sp>
      <p:sp>
        <p:nvSpPr>
          <p:cNvPr id="132103" name="Text Box 7"/>
          <p:cNvSpPr txBox="1">
            <a:spLocks noChangeArrowheads="1"/>
          </p:cNvSpPr>
          <p:nvPr/>
        </p:nvSpPr>
        <p:spPr bwMode="auto">
          <a:xfrm>
            <a:off x="3132138" y="3500438"/>
            <a:ext cx="561657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pt-BR" sz="2800" b="1">
                <a:effectLst>
                  <a:outerShdw blurRad="38100" dist="38100" dir="2700000" algn="tl">
                    <a:srgbClr val="000000"/>
                  </a:outerShdw>
                </a:effectLst>
              </a:rPr>
              <a:t>Relações sociais formais : impessoalidade</a:t>
            </a:r>
          </a:p>
        </p:txBody>
      </p:sp>
      <p:sp>
        <p:nvSpPr>
          <p:cNvPr id="132104" name="Text Box 8"/>
          <p:cNvSpPr txBox="1">
            <a:spLocks noChangeArrowheads="1"/>
          </p:cNvSpPr>
          <p:nvPr/>
        </p:nvSpPr>
        <p:spPr bwMode="auto">
          <a:xfrm>
            <a:off x="3059113" y="4508500"/>
            <a:ext cx="4681537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pt-BR" sz="2800" b="1">
                <a:effectLst>
                  <a:outerShdw blurRad="38100" dist="38100" dir="2700000" algn="tl">
                    <a:srgbClr val="000000"/>
                  </a:outerShdw>
                </a:effectLst>
              </a:rPr>
              <a:t>Distinção entre o público e o privado</a:t>
            </a:r>
          </a:p>
        </p:txBody>
      </p:sp>
      <p:sp>
        <p:nvSpPr>
          <p:cNvPr id="132105" name="Text Box 9"/>
          <p:cNvSpPr txBox="1">
            <a:spLocks noChangeArrowheads="1"/>
          </p:cNvSpPr>
          <p:nvPr/>
        </p:nvSpPr>
        <p:spPr bwMode="auto">
          <a:xfrm>
            <a:off x="3132138" y="5589588"/>
            <a:ext cx="496887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pt-BR" sz="2800" b="1">
                <a:effectLst>
                  <a:outerShdw blurRad="38100" dist="38100" dir="2700000" algn="tl">
                    <a:srgbClr val="000000"/>
                  </a:outerShdw>
                </a:effectLst>
              </a:rPr>
              <a:t>Dificuldade : pode se tornar uma “gaiola de ferro”</a:t>
            </a:r>
            <a:endParaRPr lang="pt-BR" sz="2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32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32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32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32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32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32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100" grpId="0" animBg="1"/>
      <p:bldP spid="132101" grpId="0"/>
      <p:bldP spid="132102" grpId="0"/>
      <p:bldP spid="132103" grpId="0"/>
      <p:bldP spid="132104" grpId="0"/>
      <p:bldP spid="13210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Rodapé 5"/>
          <p:cNvSpPr>
            <a:spLocks noGrp="1"/>
          </p:cNvSpPr>
          <p:nvPr>
            <p:ph type="ftr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1200" smtClean="0">
                <a:latin typeface="Arial" panose="020B0604020202020204" pitchFamily="34" charset="0"/>
              </a:rPr>
              <a:t>arnaldolemos@uol.com.br</a:t>
            </a: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chemeClr val="hlink"/>
          </a:solidFill>
        </p:spPr>
        <p:txBody>
          <a:bodyPr/>
          <a:lstStyle/>
          <a:p>
            <a:pPr eaLnBrk="1" hangingPunct="1">
              <a:defRPr/>
            </a:pPr>
            <a:endParaRPr lang="pt-BR" sz="4000" smtClean="0">
              <a:solidFill>
                <a:schemeClr val="bg2"/>
              </a:solidFill>
            </a:endParaRPr>
          </a:p>
          <a:p>
            <a:pPr eaLnBrk="1" hangingPunct="1">
              <a:defRPr/>
            </a:pPr>
            <a:endParaRPr lang="pt-BR" sz="4000" smtClean="0">
              <a:solidFill>
                <a:schemeClr val="bg2"/>
              </a:solidFill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pt-BR" sz="4000" b="1" smtClean="0">
                <a:solidFill>
                  <a:schemeClr val="bg2"/>
                </a:solidFill>
              </a:rPr>
              <a:t>   POR QUE O CAPITALISMO SE DESENVOLVEU APENAS NO OCIDENTE ?</a:t>
            </a:r>
          </a:p>
        </p:txBody>
      </p:sp>
      <p:sp>
        <p:nvSpPr>
          <p:cNvPr id="32772" name="Text Box 6"/>
          <p:cNvSpPr txBox="1">
            <a:spLocks noChangeArrowheads="1"/>
          </p:cNvSpPr>
          <p:nvPr/>
        </p:nvSpPr>
        <p:spPr bwMode="auto">
          <a:xfrm>
            <a:off x="1187450" y="476250"/>
            <a:ext cx="6337300" cy="519113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800" b="1"/>
              <a:t>RELIGIÃO  E CAPITALISMO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Espaço Reservado para Rodapé 3"/>
          <p:cNvSpPr>
            <a:spLocks noGrp="1"/>
          </p:cNvSpPr>
          <p:nvPr>
            <p:ph type="ftr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1200" smtClean="0">
                <a:latin typeface="Arial" panose="020B0604020202020204" pitchFamily="34" charset="0"/>
              </a:rPr>
              <a:t>arnaldolemos@uol.com.br</a:t>
            </a:r>
          </a:p>
        </p:txBody>
      </p:sp>
      <p:sp>
        <p:nvSpPr>
          <p:cNvPr id="133124" name="Rectangle 4"/>
          <p:cNvSpPr>
            <a:spLocks noRot="1" noChangeArrowheads="1"/>
          </p:cNvSpPr>
          <p:nvPr/>
        </p:nvSpPr>
        <p:spPr bwMode="auto">
          <a:xfrm>
            <a:off x="468313" y="0"/>
            <a:ext cx="8229600" cy="90805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r>
              <a:rPr lang="pt-BR" sz="3200" b="1">
                <a:effectLst>
                  <a:outerShdw blurRad="38100" dist="38100" dir="2700000" algn="tl">
                    <a:srgbClr val="000000"/>
                  </a:outerShdw>
                </a:effectLst>
              </a:rPr>
              <a:t>RELIGIÃO E CAPITALISMO</a:t>
            </a:r>
          </a:p>
        </p:txBody>
      </p:sp>
      <p:sp>
        <p:nvSpPr>
          <p:cNvPr id="33796" name="Text Box 5"/>
          <p:cNvSpPr txBox="1">
            <a:spLocks noChangeArrowheads="1"/>
          </p:cNvSpPr>
          <p:nvPr/>
        </p:nvSpPr>
        <p:spPr bwMode="auto">
          <a:xfrm>
            <a:off x="755650" y="1557338"/>
            <a:ext cx="70564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pt-BR" altLang="pt-BR" sz="1800"/>
          </a:p>
        </p:txBody>
      </p:sp>
      <p:sp>
        <p:nvSpPr>
          <p:cNvPr id="33797" name="Text Box 6"/>
          <p:cNvSpPr txBox="1">
            <a:spLocks noChangeArrowheads="1"/>
          </p:cNvSpPr>
          <p:nvPr/>
        </p:nvSpPr>
        <p:spPr bwMode="auto">
          <a:xfrm>
            <a:off x="971550" y="1773238"/>
            <a:ext cx="70564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pt-BR" altLang="pt-BR" sz="1800"/>
          </a:p>
        </p:txBody>
      </p:sp>
      <p:sp>
        <p:nvSpPr>
          <p:cNvPr id="133128" name="Text Box 8"/>
          <p:cNvSpPr txBox="1">
            <a:spLocks noChangeArrowheads="1"/>
          </p:cNvSpPr>
          <p:nvPr/>
        </p:nvSpPr>
        <p:spPr bwMode="auto">
          <a:xfrm>
            <a:off x="250825" y="1341438"/>
            <a:ext cx="88931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pt-BR" sz="2800" b="1">
                <a:effectLst>
                  <a:outerShdw blurRad="38100" dist="38100" dir="2700000" algn="tl">
                    <a:srgbClr val="000000"/>
                  </a:outerShdw>
                </a:effectLst>
              </a:rPr>
              <a:t>“A Ética Protestante e o Espírito do Capitalismo” (1904)</a:t>
            </a:r>
          </a:p>
        </p:txBody>
      </p:sp>
      <p:sp>
        <p:nvSpPr>
          <p:cNvPr id="133129" name="Text Box 9"/>
          <p:cNvSpPr txBox="1">
            <a:spLocks noChangeArrowheads="1"/>
          </p:cNvSpPr>
          <p:nvPr/>
        </p:nvSpPr>
        <p:spPr bwMode="auto">
          <a:xfrm>
            <a:off x="468313" y="2133600"/>
            <a:ext cx="3311525" cy="396875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pt-BR" sz="20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ÉTICA PROTESTANTE</a:t>
            </a:r>
          </a:p>
        </p:txBody>
      </p:sp>
      <p:sp>
        <p:nvSpPr>
          <p:cNvPr id="133130" name="Text Box 10"/>
          <p:cNvSpPr txBox="1">
            <a:spLocks noChangeArrowheads="1"/>
          </p:cNvSpPr>
          <p:nvPr/>
        </p:nvSpPr>
        <p:spPr bwMode="auto">
          <a:xfrm>
            <a:off x="323850" y="3284538"/>
            <a:ext cx="3097213" cy="915987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t-BR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ETICA DA SALVAÇÃO </a:t>
            </a:r>
          </a:p>
          <a:p>
            <a:pPr eaLnBrk="1" hangingPunct="1">
              <a:defRPr/>
            </a:pPr>
            <a:r>
              <a:rPr lang="pt-BR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ETICA    CALVINISTA</a:t>
            </a:r>
          </a:p>
          <a:p>
            <a:pPr eaLnBrk="1" hangingPunct="1">
              <a:defRPr/>
            </a:pPr>
            <a:r>
              <a:rPr lang="pt-BR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ASCETISMO</a:t>
            </a:r>
          </a:p>
        </p:txBody>
      </p:sp>
      <p:sp>
        <p:nvSpPr>
          <p:cNvPr id="33801" name="Text Box 12"/>
          <p:cNvSpPr txBox="1">
            <a:spLocks noChangeArrowheads="1"/>
          </p:cNvSpPr>
          <p:nvPr/>
        </p:nvSpPr>
        <p:spPr bwMode="auto">
          <a:xfrm>
            <a:off x="4284663" y="3500438"/>
            <a:ext cx="367188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pt-BR" altLang="pt-BR" sz="1800"/>
          </a:p>
        </p:txBody>
      </p:sp>
      <p:sp>
        <p:nvSpPr>
          <p:cNvPr id="133134" name="Text Box 14"/>
          <p:cNvSpPr txBox="1">
            <a:spLocks noChangeArrowheads="1"/>
          </p:cNvSpPr>
          <p:nvPr/>
        </p:nvSpPr>
        <p:spPr bwMode="auto">
          <a:xfrm>
            <a:off x="4679950" y="3284538"/>
            <a:ext cx="4464050" cy="925512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t-BR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          RACIONALIDADE</a:t>
            </a:r>
          </a:p>
          <a:p>
            <a:pPr eaLnBrk="1" hangingPunct="1">
              <a:defRPr/>
            </a:pPr>
            <a:r>
              <a:rPr lang="pt-BR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   BUSCA RACIONAL DO LUCRO</a:t>
            </a:r>
          </a:p>
          <a:p>
            <a:pPr eaLnBrk="1" hangingPunct="1">
              <a:defRPr/>
            </a:pPr>
            <a:r>
              <a:rPr lang="pt-BR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 VALORIZAÇÃO DA PROFISSÃO</a:t>
            </a:r>
          </a:p>
        </p:txBody>
      </p:sp>
      <p:sp>
        <p:nvSpPr>
          <p:cNvPr id="133135" name="Text Box 15"/>
          <p:cNvSpPr txBox="1">
            <a:spLocks noChangeArrowheads="1"/>
          </p:cNvSpPr>
          <p:nvPr/>
        </p:nvSpPr>
        <p:spPr bwMode="auto">
          <a:xfrm>
            <a:off x="3276600" y="4843463"/>
            <a:ext cx="2160588" cy="2014537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t-BR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DISCIPLINA</a:t>
            </a:r>
          </a:p>
          <a:p>
            <a:pPr eaLnBrk="1" hangingPunct="1">
              <a:defRPr/>
            </a:pPr>
            <a:r>
              <a:rPr lang="pt-BR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                                   PARCIMÔNIA</a:t>
            </a:r>
          </a:p>
          <a:p>
            <a:pPr eaLnBrk="1" hangingPunct="1">
              <a:defRPr/>
            </a:pPr>
            <a:r>
              <a:rPr lang="pt-BR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                                   DISCRIÇÃO</a:t>
            </a:r>
          </a:p>
          <a:p>
            <a:pPr eaLnBrk="1" hangingPunct="1">
              <a:defRPr/>
            </a:pPr>
            <a:r>
              <a:rPr lang="pt-BR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                                   POUPANÇA</a:t>
            </a:r>
          </a:p>
        </p:txBody>
      </p:sp>
      <p:sp>
        <p:nvSpPr>
          <p:cNvPr id="133138" name="Line 18"/>
          <p:cNvSpPr>
            <a:spLocks noChangeShapeType="1"/>
          </p:cNvSpPr>
          <p:nvPr/>
        </p:nvSpPr>
        <p:spPr bwMode="auto">
          <a:xfrm>
            <a:off x="6877050" y="2708275"/>
            <a:ext cx="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33139" name="Line 19"/>
          <p:cNvSpPr>
            <a:spLocks noChangeShapeType="1"/>
          </p:cNvSpPr>
          <p:nvPr/>
        </p:nvSpPr>
        <p:spPr bwMode="auto">
          <a:xfrm>
            <a:off x="2771775" y="4292600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33140" name="Line 20"/>
          <p:cNvSpPr>
            <a:spLocks noChangeShapeType="1"/>
          </p:cNvSpPr>
          <p:nvPr/>
        </p:nvSpPr>
        <p:spPr bwMode="auto">
          <a:xfrm flipH="1">
            <a:off x="4859338" y="4437063"/>
            <a:ext cx="503237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33141" name="Text Box 21"/>
          <p:cNvSpPr txBox="1">
            <a:spLocks noChangeArrowheads="1"/>
          </p:cNvSpPr>
          <p:nvPr/>
        </p:nvSpPr>
        <p:spPr bwMode="auto">
          <a:xfrm>
            <a:off x="4932363" y="2060575"/>
            <a:ext cx="4211637" cy="396875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000" b="1">
                <a:solidFill>
                  <a:schemeClr val="bg2"/>
                </a:solidFill>
              </a:rPr>
              <a:t>ESPIRITO DO CAPITALSIMO</a:t>
            </a:r>
          </a:p>
        </p:txBody>
      </p:sp>
      <p:sp>
        <p:nvSpPr>
          <p:cNvPr id="133142" name="Line 22"/>
          <p:cNvSpPr>
            <a:spLocks noChangeShapeType="1"/>
          </p:cNvSpPr>
          <p:nvPr/>
        </p:nvSpPr>
        <p:spPr bwMode="auto">
          <a:xfrm>
            <a:off x="1258888" y="2781300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33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33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33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33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33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133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33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133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33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33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133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24" grpId="0" animBg="1"/>
      <p:bldP spid="133128" grpId="0"/>
      <p:bldP spid="133129" grpId="0" animBg="1"/>
      <p:bldP spid="133130" grpId="0" animBg="1"/>
      <p:bldP spid="133134" grpId="0" animBg="1"/>
      <p:bldP spid="133135" grpId="0" animBg="1"/>
      <p:bldP spid="133138" grpId="0" animBg="1"/>
      <p:bldP spid="133139" grpId="0" animBg="1"/>
      <p:bldP spid="133140" grpId="0" animBg="1"/>
      <p:bldP spid="133141" grpId="0" animBg="1"/>
      <p:bldP spid="13314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Espaço Reservado para Rodapé 3"/>
          <p:cNvSpPr>
            <a:spLocks noGrp="1"/>
          </p:cNvSpPr>
          <p:nvPr>
            <p:ph type="ftr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1200" smtClean="0">
                <a:latin typeface="Arial" panose="020B0604020202020204" pitchFamily="34" charset="0"/>
              </a:rPr>
              <a:t>arnaldolemos@uol.com.br</a:t>
            </a:r>
          </a:p>
        </p:txBody>
      </p:sp>
      <p:sp>
        <p:nvSpPr>
          <p:cNvPr id="171012" name="Text Box 4"/>
          <p:cNvSpPr txBox="1">
            <a:spLocks noChangeArrowheads="1"/>
          </p:cNvSpPr>
          <p:nvPr/>
        </p:nvSpPr>
        <p:spPr bwMode="auto">
          <a:xfrm>
            <a:off x="0" y="3429000"/>
            <a:ext cx="2376488" cy="396875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000" b="1">
                <a:solidFill>
                  <a:schemeClr val="bg2"/>
                </a:solidFill>
                <a:latin typeface="Arial" panose="020B0604020202020204" pitchFamily="34" charset="0"/>
              </a:rPr>
              <a:t>RACIONALIDADE</a:t>
            </a:r>
          </a:p>
        </p:txBody>
      </p:sp>
      <p:sp>
        <p:nvSpPr>
          <p:cNvPr id="171013" name="Text Box 5"/>
          <p:cNvSpPr txBox="1">
            <a:spLocks noChangeArrowheads="1"/>
          </p:cNvSpPr>
          <p:nvPr/>
        </p:nvSpPr>
        <p:spPr bwMode="auto">
          <a:xfrm>
            <a:off x="4211638" y="981075"/>
            <a:ext cx="39592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pt-BR" sz="2400" b="1">
                <a:effectLst>
                  <a:outerShdw blurRad="38100" dist="38100" dir="2700000" algn="tl">
                    <a:srgbClr val="000000"/>
                  </a:outerShdw>
                </a:effectLst>
              </a:rPr>
              <a:t>É marca da cultura ocidental </a:t>
            </a:r>
          </a:p>
        </p:txBody>
      </p:sp>
      <p:sp>
        <p:nvSpPr>
          <p:cNvPr id="171014" name="Text Box 6"/>
          <p:cNvSpPr txBox="1">
            <a:spLocks noChangeArrowheads="1"/>
          </p:cNvSpPr>
          <p:nvPr/>
        </p:nvSpPr>
        <p:spPr bwMode="auto">
          <a:xfrm>
            <a:off x="4211638" y="1844675"/>
            <a:ext cx="4392612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pt-BR" sz="2400" b="1">
                <a:effectLst>
                  <a:outerShdw blurRad="38100" dist="38100" dir="2700000" algn="tl">
                    <a:srgbClr val="000000"/>
                  </a:outerShdw>
                </a:effectLst>
              </a:rPr>
              <a:t>O “impulso para o ganho” ou a “ânsia de lucro” nada tem a ver em si com o capitalismo</a:t>
            </a:r>
          </a:p>
        </p:txBody>
      </p:sp>
      <p:sp>
        <p:nvSpPr>
          <p:cNvPr id="171015" name="Text Box 7"/>
          <p:cNvSpPr txBox="1">
            <a:spLocks noChangeArrowheads="1"/>
          </p:cNvSpPr>
          <p:nvPr/>
        </p:nvSpPr>
        <p:spPr bwMode="auto">
          <a:xfrm>
            <a:off x="3924300" y="3284538"/>
            <a:ext cx="4968875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t-BR" sz="2400" b="1">
                <a:effectLst>
                  <a:outerShdw blurRad="38100" dist="38100" dir="2700000" algn="tl">
                    <a:srgbClr val="000000"/>
                  </a:outerShdw>
                </a:effectLst>
              </a:rPr>
              <a:t>Há dois elementos no capitalismo ocidental:</a:t>
            </a:r>
          </a:p>
          <a:p>
            <a:pPr lvl="1" eaLnBrk="1" hangingPunct="1">
              <a:defRPr/>
            </a:pPr>
            <a:r>
              <a:rPr lang="pt-BR" sz="2400" b="1">
                <a:effectLst>
                  <a:outerShdw blurRad="38100" dist="38100" dir="2700000" algn="tl">
                    <a:srgbClr val="000000"/>
                  </a:outerShdw>
                </a:effectLst>
              </a:rPr>
              <a:t>a formação de um mercado de trabalho formalmente livre</a:t>
            </a:r>
          </a:p>
          <a:p>
            <a:pPr lvl="1" eaLnBrk="1" hangingPunct="1">
              <a:defRPr/>
            </a:pPr>
            <a:r>
              <a:rPr lang="pt-BR" sz="2400" b="1">
                <a:effectLst>
                  <a:outerShdw blurRad="38100" dist="38100" dir="2700000" algn="tl">
                    <a:srgbClr val="000000"/>
                  </a:outerShdw>
                </a:effectLst>
              </a:rPr>
              <a:t>o uso da contabilidade racional</a:t>
            </a:r>
            <a:endParaRPr lang="pt-BR" sz="2400"/>
          </a:p>
        </p:txBody>
      </p:sp>
      <p:sp>
        <p:nvSpPr>
          <p:cNvPr id="171016" name="Text Box 8"/>
          <p:cNvSpPr txBox="1">
            <a:spLocks noChangeArrowheads="1"/>
          </p:cNvSpPr>
          <p:nvPr/>
        </p:nvSpPr>
        <p:spPr bwMode="auto">
          <a:xfrm>
            <a:off x="4140200" y="5597525"/>
            <a:ext cx="4608513" cy="126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pt-BR" sz="2400" b="1">
                <a:effectLst>
                  <a:outerShdw blurRad="38100" dist="38100" dir="2700000" algn="tl">
                    <a:srgbClr val="000000"/>
                  </a:outerShdw>
                </a:effectLst>
              </a:rPr>
              <a:t>Sem estes dois elementos, a moderna organização racional da empresa capitalista não seria viável no Ocidente.</a:t>
            </a:r>
            <a:endParaRPr lang="pt-BR" sz="2400"/>
          </a:p>
        </p:txBody>
      </p:sp>
      <p:sp>
        <p:nvSpPr>
          <p:cNvPr id="171017" name="Line 9"/>
          <p:cNvSpPr>
            <a:spLocks noChangeShapeType="1"/>
          </p:cNvSpPr>
          <p:nvPr/>
        </p:nvSpPr>
        <p:spPr bwMode="auto">
          <a:xfrm flipV="1">
            <a:off x="2771775" y="1628775"/>
            <a:ext cx="1223963" cy="14398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71018" name="Line 10"/>
          <p:cNvSpPr>
            <a:spLocks noChangeShapeType="1"/>
          </p:cNvSpPr>
          <p:nvPr/>
        </p:nvSpPr>
        <p:spPr bwMode="auto">
          <a:xfrm flipV="1">
            <a:off x="2771775" y="2636838"/>
            <a:ext cx="1223963" cy="720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71019" name="Line 11"/>
          <p:cNvSpPr>
            <a:spLocks noChangeShapeType="1"/>
          </p:cNvSpPr>
          <p:nvPr/>
        </p:nvSpPr>
        <p:spPr bwMode="auto">
          <a:xfrm>
            <a:off x="2916238" y="3644900"/>
            <a:ext cx="7921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71021" name="Line 13"/>
          <p:cNvSpPr>
            <a:spLocks noChangeShapeType="1"/>
          </p:cNvSpPr>
          <p:nvPr/>
        </p:nvSpPr>
        <p:spPr bwMode="auto">
          <a:xfrm>
            <a:off x="2627313" y="4221163"/>
            <a:ext cx="936625" cy="1368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71023" name="AutoShape 15"/>
          <p:cNvSpPr>
            <a:spLocks noChangeArrowheads="1"/>
          </p:cNvSpPr>
          <p:nvPr/>
        </p:nvSpPr>
        <p:spPr bwMode="auto">
          <a:xfrm>
            <a:off x="1042988" y="1916113"/>
            <a:ext cx="215900" cy="935037"/>
          </a:xfrm>
          <a:prstGeom prst="downArrow">
            <a:avLst>
              <a:gd name="adj1" fmla="val 50000"/>
              <a:gd name="adj2" fmla="val 108272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pt-BR" altLang="pt-BR" sz="1800"/>
          </a:p>
        </p:txBody>
      </p:sp>
      <p:sp>
        <p:nvSpPr>
          <p:cNvPr id="171024" name="Text Box 16"/>
          <p:cNvSpPr txBox="1">
            <a:spLocks noChangeArrowheads="1"/>
          </p:cNvSpPr>
          <p:nvPr/>
        </p:nvSpPr>
        <p:spPr bwMode="auto">
          <a:xfrm>
            <a:off x="250825" y="620713"/>
            <a:ext cx="2233613" cy="8540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000" b="1">
                <a:latin typeface="Arial" panose="020B0604020202020204" pitchFamily="34" charset="0"/>
              </a:rPr>
              <a:t>O ESPIRITO DO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000" b="1">
                <a:latin typeface="Arial" panose="020B0604020202020204" pitchFamily="34" charset="0"/>
              </a:rPr>
              <a:t>CAPITALISMO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71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71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71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71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71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171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71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171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71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171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71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012" grpId="0" animBg="1"/>
      <p:bldP spid="171013" grpId="0"/>
      <p:bldP spid="171014" grpId="0"/>
      <p:bldP spid="171015" grpId="0"/>
      <p:bldP spid="171016" grpId="0"/>
      <p:bldP spid="171017" grpId="0" animBg="1"/>
      <p:bldP spid="171018" grpId="0" animBg="1"/>
      <p:bldP spid="171019" grpId="0" animBg="1"/>
      <p:bldP spid="171021" grpId="0" animBg="1"/>
      <p:bldP spid="171023" grpId="0" animBg="1"/>
      <p:bldP spid="17102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Espaço Reservado para Rodapé 3"/>
          <p:cNvSpPr>
            <a:spLocks noGrp="1"/>
          </p:cNvSpPr>
          <p:nvPr>
            <p:ph type="ftr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1200" smtClean="0">
                <a:latin typeface="Arial" panose="020B0604020202020204" pitchFamily="34" charset="0"/>
              </a:rPr>
              <a:t>arnaldolemos@uol.com.br</a:t>
            </a:r>
          </a:p>
        </p:txBody>
      </p:sp>
      <p:sp>
        <p:nvSpPr>
          <p:cNvPr id="135172" name="Text Box 4"/>
          <p:cNvSpPr txBox="1">
            <a:spLocks noChangeArrowheads="1"/>
          </p:cNvSpPr>
          <p:nvPr/>
        </p:nvSpPr>
        <p:spPr bwMode="auto">
          <a:xfrm>
            <a:off x="3563938" y="1700213"/>
            <a:ext cx="5400675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pt-BR" sz="2400" b="1">
                <a:effectLst>
                  <a:outerShdw blurRad="38100" dist="38100" dir="2700000" algn="tl">
                    <a:srgbClr val="000000"/>
                  </a:outerShdw>
                </a:effectLst>
              </a:rPr>
              <a:t>“Espírito do Capitalismo” : um conjunto de  convicções e valores defendidos pelos  primeiros mercadores e industriais capitalistas</a:t>
            </a:r>
          </a:p>
        </p:txBody>
      </p:sp>
      <p:sp>
        <p:nvSpPr>
          <p:cNvPr id="35844" name="Text Box 5"/>
          <p:cNvSpPr txBox="1">
            <a:spLocks noChangeArrowheads="1"/>
          </p:cNvSpPr>
          <p:nvPr/>
        </p:nvSpPr>
        <p:spPr bwMode="auto">
          <a:xfrm>
            <a:off x="1042988" y="1833563"/>
            <a:ext cx="71294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pt-BR" altLang="pt-BR" sz="1800"/>
          </a:p>
        </p:txBody>
      </p:sp>
      <p:sp>
        <p:nvSpPr>
          <p:cNvPr id="35845" name="Text Box 6"/>
          <p:cNvSpPr txBox="1">
            <a:spLocks noChangeArrowheads="1"/>
          </p:cNvSpPr>
          <p:nvPr/>
        </p:nvSpPr>
        <p:spPr bwMode="auto">
          <a:xfrm>
            <a:off x="971550" y="1762125"/>
            <a:ext cx="7416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pt-BR" altLang="pt-BR" sz="1800"/>
          </a:p>
        </p:txBody>
      </p:sp>
      <p:sp>
        <p:nvSpPr>
          <p:cNvPr id="135178" name="Text Box 10"/>
          <p:cNvSpPr txBox="1">
            <a:spLocks noChangeArrowheads="1"/>
          </p:cNvSpPr>
          <p:nvPr/>
        </p:nvSpPr>
        <p:spPr bwMode="auto">
          <a:xfrm>
            <a:off x="3419475" y="4076700"/>
            <a:ext cx="5473700" cy="96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pt-BR" sz="2400" b="1">
                <a:effectLst>
                  <a:outerShdw blurRad="38100" dist="38100" dir="2700000" algn="tl">
                    <a:srgbClr val="000000"/>
                  </a:outerShdw>
                </a:effectLst>
              </a:rPr>
              <a:t>Para Weber,  as atitudes envolvidas no espírito capitalismo tinham sua origem na teologia protestante</a:t>
            </a:r>
            <a:endParaRPr lang="pt-BR" sz="2400"/>
          </a:p>
        </p:txBody>
      </p:sp>
      <p:sp>
        <p:nvSpPr>
          <p:cNvPr id="135183" name="Text Box 15"/>
          <p:cNvSpPr txBox="1">
            <a:spLocks noChangeArrowheads="1"/>
          </p:cNvSpPr>
          <p:nvPr/>
        </p:nvSpPr>
        <p:spPr bwMode="auto">
          <a:xfrm>
            <a:off x="395288" y="836613"/>
            <a:ext cx="2233612" cy="8540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000" b="1">
                <a:latin typeface="Arial" panose="020B0604020202020204" pitchFamily="34" charset="0"/>
              </a:rPr>
              <a:t>O ESPIRITO DO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000" b="1">
                <a:latin typeface="Arial" panose="020B0604020202020204" pitchFamily="34" charset="0"/>
              </a:rPr>
              <a:t>CAPITALISMO</a:t>
            </a:r>
          </a:p>
        </p:txBody>
      </p:sp>
      <p:sp>
        <p:nvSpPr>
          <p:cNvPr id="135184" name="AutoShape 16"/>
          <p:cNvSpPr>
            <a:spLocks noChangeArrowheads="1"/>
          </p:cNvSpPr>
          <p:nvPr/>
        </p:nvSpPr>
        <p:spPr bwMode="auto">
          <a:xfrm>
            <a:off x="1187450" y="1989138"/>
            <a:ext cx="215900" cy="935037"/>
          </a:xfrm>
          <a:prstGeom prst="downArrow">
            <a:avLst>
              <a:gd name="adj1" fmla="val 50000"/>
              <a:gd name="adj2" fmla="val 108272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pt-BR" altLang="pt-BR" sz="1800"/>
          </a:p>
        </p:txBody>
      </p:sp>
      <p:sp>
        <p:nvSpPr>
          <p:cNvPr id="135185" name="Text Box 17"/>
          <p:cNvSpPr txBox="1">
            <a:spLocks noChangeArrowheads="1"/>
          </p:cNvSpPr>
          <p:nvPr/>
        </p:nvSpPr>
        <p:spPr bwMode="auto">
          <a:xfrm>
            <a:off x="179388" y="3429000"/>
            <a:ext cx="2376487" cy="396875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000" b="1">
                <a:solidFill>
                  <a:schemeClr val="bg2"/>
                </a:solidFill>
                <a:latin typeface="Arial" panose="020B0604020202020204" pitchFamily="34" charset="0"/>
              </a:rPr>
              <a:t>RACIONALIDADE</a:t>
            </a:r>
          </a:p>
        </p:txBody>
      </p:sp>
      <p:sp>
        <p:nvSpPr>
          <p:cNvPr id="135186" name="Line 18"/>
          <p:cNvSpPr>
            <a:spLocks noChangeShapeType="1"/>
          </p:cNvSpPr>
          <p:nvPr/>
        </p:nvSpPr>
        <p:spPr bwMode="auto">
          <a:xfrm flipV="1">
            <a:off x="2771775" y="2781300"/>
            <a:ext cx="576263" cy="7191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35187" name="Line 19"/>
          <p:cNvSpPr>
            <a:spLocks noChangeShapeType="1"/>
          </p:cNvSpPr>
          <p:nvPr/>
        </p:nvSpPr>
        <p:spPr bwMode="auto">
          <a:xfrm>
            <a:off x="2771775" y="3789363"/>
            <a:ext cx="504825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35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35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35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35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35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135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35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72" grpId="0"/>
      <p:bldP spid="135178" grpId="0"/>
      <p:bldP spid="135183" grpId="0" animBg="1"/>
      <p:bldP spid="135184" grpId="0" animBg="1"/>
      <p:bldP spid="135185" grpId="0" animBg="1"/>
      <p:bldP spid="135186" grpId="0" animBg="1"/>
      <p:bldP spid="13518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Espaço Reservado para Rodapé 3"/>
          <p:cNvSpPr>
            <a:spLocks noGrp="1"/>
          </p:cNvSpPr>
          <p:nvPr>
            <p:ph type="ftr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1200" smtClean="0">
                <a:latin typeface="Arial" panose="020B0604020202020204" pitchFamily="34" charset="0"/>
              </a:rPr>
              <a:t>arnaldolemos@uol.com.br</a:t>
            </a:r>
          </a:p>
        </p:txBody>
      </p:sp>
      <p:sp>
        <p:nvSpPr>
          <p:cNvPr id="172036" name="Text Box 4"/>
          <p:cNvSpPr txBox="1">
            <a:spLocks noChangeArrowheads="1"/>
          </p:cNvSpPr>
          <p:nvPr/>
        </p:nvSpPr>
        <p:spPr bwMode="auto">
          <a:xfrm>
            <a:off x="179388" y="3716338"/>
            <a:ext cx="2089150" cy="822325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400" b="1">
                <a:solidFill>
                  <a:schemeClr val="bg2"/>
                </a:solidFill>
              </a:rPr>
              <a:t>ETICA CALVINISTA</a:t>
            </a:r>
          </a:p>
        </p:txBody>
      </p:sp>
      <p:sp>
        <p:nvSpPr>
          <p:cNvPr id="172037" name="Text Box 5"/>
          <p:cNvSpPr txBox="1">
            <a:spLocks noChangeArrowheads="1"/>
          </p:cNvSpPr>
          <p:nvPr/>
        </p:nvSpPr>
        <p:spPr bwMode="auto">
          <a:xfrm>
            <a:off x="3851275" y="3357563"/>
            <a:ext cx="4968875" cy="96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pt-BR" sz="2400" b="1">
                <a:effectLst>
                  <a:outerShdw blurRad="38100" dist="38100" dir="2700000" algn="tl">
                    <a:srgbClr val="000000"/>
                  </a:outerShdw>
                </a:effectLst>
              </a:rPr>
              <a:t>levou, ao extremo, a noção de  predestinação : o homem é salvo por vontade de Deus. </a:t>
            </a:r>
            <a:endParaRPr lang="pt-BR" sz="2400"/>
          </a:p>
        </p:txBody>
      </p:sp>
      <p:sp>
        <p:nvSpPr>
          <p:cNvPr id="172038" name="Text Box 6"/>
          <p:cNvSpPr txBox="1">
            <a:spLocks noChangeArrowheads="1"/>
          </p:cNvSpPr>
          <p:nvPr/>
        </p:nvSpPr>
        <p:spPr bwMode="auto">
          <a:xfrm>
            <a:off x="3708400" y="5084763"/>
            <a:ext cx="4932363" cy="126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pt-BR" sz="2400" b="1">
                <a:effectLst>
                  <a:outerShdw blurRad="38100" dist="38100" dir="2700000" algn="tl">
                    <a:srgbClr val="000000"/>
                  </a:outerShdw>
                </a:effectLst>
              </a:rPr>
              <a:t>Nenhum homem merece a salvação porque ninguém é digno dela. A salvação existe para a maior glória de Deus.</a:t>
            </a:r>
            <a:endParaRPr lang="pt-BR" sz="2400"/>
          </a:p>
        </p:txBody>
      </p:sp>
      <p:sp>
        <p:nvSpPr>
          <p:cNvPr id="172039" name="Text Box 7"/>
          <p:cNvSpPr txBox="1">
            <a:spLocks noChangeArrowheads="1"/>
          </p:cNvSpPr>
          <p:nvPr/>
        </p:nvSpPr>
        <p:spPr bwMode="auto">
          <a:xfrm>
            <a:off x="3887788" y="908050"/>
            <a:ext cx="5256212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pt-BR" sz="2400" b="1">
                <a:effectLst>
                  <a:outerShdw blurRad="38100" dist="38100" dir="2700000" algn="tl">
                    <a:srgbClr val="000000"/>
                  </a:outerShdw>
                </a:effectLst>
              </a:rPr>
              <a:t>Weber relaciona o papel do protestantismo, principalmente da ética calvinista, na formação do comportamento típico do capitalismo ocidental moderno.</a:t>
            </a:r>
            <a:endParaRPr lang="pt-BR" sz="2400"/>
          </a:p>
        </p:txBody>
      </p:sp>
      <p:sp>
        <p:nvSpPr>
          <p:cNvPr id="172042" name="Text Box 10"/>
          <p:cNvSpPr txBox="1">
            <a:spLocks noChangeArrowheads="1"/>
          </p:cNvSpPr>
          <p:nvPr/>
        </p:nvSpPr>
        <p:spPr bwMode="auto">
          <a:xfrm>
            <a:off x="250825" y="1268413"/>
            <a:ext cx="2592388" cy="82232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400" b="1"/>
              <a:t>ETICA PROTESTANTE</a:t>
            </a:r>
          </a:p>
        </p:txBody>
      </p:sp>
      <p:sp>
        <p:nvSpPr>
          <p:cNvPr id="172044" name="AutoShape 12"/>
          <p:cNvSpPr>
            <a:spLocks noChangeArrowheads="1"/>
          </p:cNvSpPr>
          <p:nvPr/>
        </p:nvSpPr>
        <p:spPr bwMode="auto">
          <a:xfrm>
            <a:off x="1187450" y="2349500"/>
            <a:ext cx="144463" cy="1079500"/>
          </a:xfrm>
          <a:prstGeom prst="downArrow">
            <a:avLst>
              <a:gd name="adj1" fmla="val 50000"/>
              <a:gd name="adj2" fmla="val 186813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pt-BR" altLang="pt-BR" sz="1800"/>
          </a:p>
        </p:txBody>
      </p:sp>
      <p:sp>
        <p:nvSpPr>
          <p:cNvPr id="172045" name="Line 13"/>
          <p:cNvSpPr>
            <a:spLocks noChangeShapeType="1"/>
          </p:cNvSpPr>
          <p:nvPr/>
        </p:nvSpPr>
        <p:spPr bwMode="auto">
          <a:xfrm flipV="1">
            <a:off x="2555875" y="2205038"/>
            <a:ext cx="1079500" cy="1368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72046" name="Line 14"/>
          <p:cNvSpPr>
            <a:spLocks noChangeShapeType="1"/>
          </p:cNvSpPr>
          <p:nvPr/>
        </p:nvSpPr>
        <p:spPr bwMode="auto">
          <a:xfrm flipV="1">
            <a:off x="2555875" y="4005263"/>
            <a:ext cx="936625" cy="71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72047" name="Line 15"/>
          <p:cNvSpPr>
            <a:spLocks noChangeShapeType="1"/>
          </p:cNvSpPr>
          <p:nvPr/>
        </p:nvSpPr>
        <p:spPr bwMode="auto">
          <a:xfrm>
            <a:off x="2555875" y="4508500"/>
            <a:ext cx="863600" cy="720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72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72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72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72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72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172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72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172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72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036" grpId="0" animBg="1"/>
      <p:bldP spid="172037" grpId="0"/>
      <p:bldP spid="172038" grpId="0"/>
      <p:bldP spid="172039" grpId="0"/>
      <p:bldP spid="172042" grpId="0" animBg="1"/>
      <p:bldP spid="172044" grpId="0" animBg="1"/>
      <p:bldP spid="172045" grpId="0" animBg="1"/>
      <p:bldP spid="172046" grpId="0" animBg="1"/>
      <p:bldP spid="17204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Espaço Reservado para Rodapé 3"/>
          <p:cNvSpPr>
            <a:spLocks noGrp="1"/>
          </p:cNvSpPr>
          <p:nvPr>
            <p:ph type="ftr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1200" smtClean="0">
                <a:latin typeface="Arial" panose="020B0604020202020204" pitchFamily="34" charset="0"/>
              </a:rPr>
              <a:t>arnaldolemos@uol.com.br</a:t>
            </a:r>
          </a:p>
        </p:txBody>
      </p:sp>
      <p:sp>
        <p:nvSpPr>
          <p:cNvPr id="173060" name="Text Box 4"/>
          <p:cNvSpPr txBox="1">
            <a:spLocks noChangeArrowheads="1"/>
          </p:cNvSpPr>
          <p:nvPr/>
        </p:nvSpPr>
        <p:spPr bwMode="auto">
          <a:xfrm>
            <a:off x="179388" y="2420938"/>
            <a:ext cx="2089150" cy="822325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400" b="1">
                <a:solidFill>
                  <a:schemeClr val="bg2"/>
                </a:solidFill>
              </a:rPr>
              <a:t>ETICA CALVINISTA</a:t>
            </a:r>
          </a:p>
        </p:txBody>
      </p:sp>
      <p:sp>
        <p:nvSpPr>
          <p:cNvPr id="173061" name="Text Box 5"/>
          <p:cNvSpPr txBox="1">
            <a:spLocks noChangeArrowheads="1"/>
          </p:cNvSpPr>
          <p:nvPr/>
        </p:nvSpPr>
        <p:spPr bwMode="auto">
          <a:xfrm>
            <a:off x="3995738" y="476250"/>
            <a:ext cx="453548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pt-BR" sz="2000" b="1">
                <a:effectLst>
                  <a:outerShdw blurRad="38100" dist="38100" dir="2700000" algn="tl">
                    <a:srgbClr val="000000"/>
                  </a:outerShdw>
                </a:effectLst>
              </a:rPr>
              <a:t>No protestantismo, o termo “vocação” passou a significar “profissão”</a:t>
            </a:r>
          </a:p>
        </p:txBody>
      </p:sp>
      <p:sp>
        <p:nvSpPr>
          <p:cNvPr id="173062" name="Text Box 6"/>
          <p:cNvSpPr txBox="1">
            <a:spLocks noChangeArrowheads="1"/>
          </p:cNvSpPr>
          <p:nvPr/>
        </p:nvSpPr>
        <p:spPr bwMode="auto">
          <a:xfrm>
            <a:off x="4140200" y="1484313"/>
            <a:ext cx="446405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pt-BR" sz="2000" b="1">
                <a:effectLst>
                  <a:outerShdw blurRad="38100" dist="38100" dir="2700000" algn="tl">
                    <a:srgbClr val="000000"/>
                  </a:outerShdw>
                </a:effectLst>
              </a:rPr>
              <a:t>O homem é “chamado” por Deus não apenas para que tenha uma atitude contemplativa, mas sim para cumprir sua missão no mundo através do trabalho e de sua profissão</a:t>
            </a:r>
            <a:endParaRPr lang="pt-BR" sz="2000"/>
          </a:p>
        </p:txBody>
      </p:sp>
      <p:sp>
        <p:nvSpPr>
          <p:cNvPr id="173063" name="Text Box 7"/>
          <p:cNvSpPr txBox="1">
            <a:spLocks noChangeArrowheads="1"/>
          </p:cNvSpPr>
          <p:nvPr/>
        </p:nvSpPr>
        <p:spPr bwMode="auto">
          <a:xfrm>
            <a:off x="4067175" y="3500438"/>
            <a:ext cx="4608513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pt-BR" sz="2000" b="1">
                <a:effectLst>
                  <a:outerShdw blurRad="38100" dist="38100" dir="2700000" algn="tl">
                    <a:srgbClr val="000000"/>
                  </a:outerShdw>
                </a:effectLst>
              </a:rPr>
              <a:t>.O calvinismo difunde uma ética segundo a qual o homem deve manter uma contabilidade diária de seu tempo. </a:t>
            </a:r>
            <a:endParaRPr lang="pt-BR" sz="2000"/>
          </a:p>
        </p:txBody>
      </p:sp>
      <p:sp>
        <p:nvSpPr>
          <p:cNvPr id="173064" name="Text Box 8"/>
          <p:cNvSpPr txBox="1">
            <a:spLocks noChangeArrowheads="1"/>
          </p:cNvSpPr>
          <p:nvPr/>
        </p:nvSpPr>
        <p:spPr bwMode="auto">
          <a:xfrm>
            <a:off x="4140200" y="5157788"/>
            <a:ext cx="4608513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pt-BR" sz="2000" b="1">
                <a:effectLst>
                  <a:outerShdw blurRad="38100" dist="38100" dir="2700000" algn="tl">
                    <a:srgbClr val="000000"/>
                  </a:outerShdw>
                </a:effectLst>
              </a:rPr>
              <a:t>O desperdício do tempo é pecado pois o homem deve empregá-lo para servir a Deus e assegurar o seu lugar de “eleito”</a:t>
            </a:r>
            <a:endParaRPr lang="pt-BR" sz="2000"/>
          </a:p>
        </p:txBody>
      </p:sp>
      <p:sp>
        <p:nvSpPr>
          <p:cNvPr id="173065" name="Line 9"/>
          <p:cNvSpPr>
            <a:spLocks noChangeShapeType="1"/>
          </p:cNvSpPr>
          <p:nvPr/>
        </p:nvSpPr>
        <p:spPr bwMode="auto">
          <a:xfrm flipV="1">
            <a:off x="2555875" y="1412875"/>
            <a:ext cx="1223963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73066" name="Line 10"/>
          <p:cNvSpPr>
            <a:spLocks noChangeShapeType="1"/>
          </p:cNvSpPr>
          <p:nvPr/>
        </p:nvSpPr>
        <p:spPr bwMode="auto">
          <a:xfrm flipV="1">
            <a:off x="2555875" y="2492375"/>
            <a:ext cx="1223963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73067" name="Line 11"/>
          <p:cNvSpPr>
            <a:spLocks noChangeShapeType="1"/>
          </p:cNvSpPr>
          <p:nvPr/>
        </p:nvSpPr>
        <p:spPr bwMode="auto">
          <a:xfrm>
            <a:off x="2700338" y="3068638"/>
            <a:ext cx="935037" cy="792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73068" name="Line 12"/>
          <p:cNvSpPr>
            <a:spLocks noChangeShapeType="1"/>
          </p:cNvSpPr>
          <p:nvPr/>
        </p:nvSpPr>
        <p:spPr bwMode="auto">
          <a:xfrm>
            <a:off x="2484438" y="3500438"/>
            <a:ext cx="1366837" cy="1873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73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73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73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73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73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173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73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173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73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060" grpId="0" animBg="1"/>
      <p:bldP spid="173061" grpId="0"/>
      <p:bldP spid="173062" grpId="0"/>
      <p:bldP spid="173063" grpId="0"/>
      <p:bldP spid="173064" grpId="0"/>
      <p:bldP spid="173065" grpId="0" animBg="1"/>
      <p:bldP spid="173066" grpId="0" animBg="1"/>
      <p:bldP spid="173067" grpId="0" animBg="1"/>
      <p:bldP spid="17306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Espaço Reservado para Rodapé 3"/>
          <p:cNvSpPr>
            <a:spLocks noGrp="1"/>
          </p:cNvSpPr>
          <p:nvPr>
            <p:ph type="ftr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1200" smtClean="0">
                <a:latin typeface="Arial" panose="020B0604020202020204" pitchFamily="34" charset="0"/>
              </a:rPr>
              <a:t>arnaldolemos@uol.com.br</a:t>
            </a:r>
          </a:p>
        </p:txBody>
      </p:sp>
      <p:sp>
        <p:nvSpPr>
          <p:cNvPr id="174084" name="Text Box 4"/>
          <p:cNvSpPr txBox="1">
            <a:spLocks noChangeArrowheads="1"/>
          </p:cNvSpPr>
          <p:nvPr/>
        </p:nvSpPr>
        <p:spPr bwMode="auto">
          <a:xfrm>
            <a:off x="323850" y="1700213"/>
            <a:ext cx="2232025" cy="2073275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000" b="1">
                <a:solidFill>
                  <a:schemeClr val="bg2"/>
                </a:solidFill>
              </a:rPr>
              <a:t>A ETICA PROTESTANTE</a:t>
            </a:r>
          </a:p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000" b="1">
                <a:solidFill>
                  <a:schemeClr val="bg2"/>
                </a:solidFill>
              </a:rPr>
              <a:t> E</a:t>
            </a:r>
          </a:p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000" b="1">
                <a:solidFill>
                  <a:schemeClr val="bg2"/>
                </a:solidFill>
              </a:rPr>
              <a:t>O  ESPIRITO DO</a:t>
            </a:r>
          </a:p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000" b="1">
                <a:solidFill>
                  <a:schemeClr val="bg2"/>
                </a:solidFill>
              </a:rPr>
              <a:t>CAPITALISMO</a:t>
            </a:r>
          </a:p>
        </p:txBody>
      </p:sp>
      <p:sp>
        <p:nvSpPr>
          <p:cNvPr id="38916" name="Text Box 5"/>
          <p:cNvSpPr txBox="1">
            <a:spLocks noChangeArrowheads="1"/>
          </p:cNvSpPr>
          <p:nvPr/>
        </p:nvSpPr>
        <p:spPr bwMode="auto">
          <a:xfrm>
            <a:off x="3492500" y="692150"/>
            <a:ext cx="453548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pt-BR" altLang="pt-BR" sz="1800"/>
          </a:p>
        </p:txBody>
      </p:sp>
      <p:sp>
        <p:nvSpPr>
          <p:cNvPr id="174086" name="Text Box 6"/>
          <p:cNvSpPr txBox="1">
            <a:spLocks noChangeArrowheads="1"/>
          </p:cNvSpPr>
          <p:nvPr/>
        </p:nvSpPr>
        <p:spPr bwMode="auto">
          <a:xfrm>
            <a:off x="4140200" y="333375"/>
            <a:ext cx="4645025" cy="206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pt-BR" sz="2400" b="1">
                <a:effectLst>
                  <a:outerShdw blurRad="38100" dist="38100" dir="2700000" algn="tl">
                    <a:srgbClr val="000000"/>
                  </a:outerShdw>
                </a:effectLst>
              </a:rPr>
              <a:t>A vivência espiritual da doutrina e da conduta religiosa exigida pelo protestantismo organizou uma maneira de agir econômica, necessária para a realização de um lucro sistemático e racional.</a:t>
            </a:r>
            <a:endParaRPr lang="pt-BR" sz="2400"/>
          </a:p>
        </p:txBody>
      </p:sp>
      <p:sp>
        <p:nvSpPr>
          <p:cNvPr id="174087" name="Text Box 7"/>
          <p:cNvSpPr txBox="1">
            <a:spLocks noChangeArrowheads="1"/>
          </p:cNvSpPr>
          <p:nvPr/>
        </p:nvSpPr>
        <p:spPr bwMode="auto">
          <a:xfrm>
            <a:off x="4140200" y="3213100"/>
            <a:ext cx="4751388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pt-BR" sz="2400" b="1">
                <a:effectLst>
                  <a:outerShdw blurRad="38100" dist="38100" dir="2700000" algn="tl">
                    <a:srgbClr val="000000"/>
                  </a:outerShdw>
                </a:effectLst>
              </a:rPr>
              <a:t>Weber descobre que os valores do protestantismo, como a disciplina ascética, a poupança, a austeridade, a vocação, o dever e a propensão ao trabalho atuavam de maneira decisiva sobre os indivíduos</a:t>
            </a:r>
          </a:p>
        </p:txBody>
      </p:sp>
      <p:sp>
        <p:nvSpPr>
          <p:cNvPr id="174088" name="Line 8"/>
          <p:cNvSpPr>
            <a:spLocks noChangeShapeType="1"/>
          </p:cNvSpPr>
          <p:nvPr/>
        </p:nvSpPr>
        <p:spPr bwMode="auto">
          <a:xfrm flipV="1">
            <a:off x="2843213" y="1700213"/>
            <a:ext cx="1081087" cy="865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74089" name="Line 9"/>
          <p:cNvSpPr>
            <a:spLocks noChangeShapeType="1"/>
          </p:cNvSpPr>
          <p:nvPr/>
        </p:nvSpPr>
        <p:spPr bwMode="auto">
          <a:xfrm>
            <a:off x="2843213" y="3357563"/>
            <a:ext cx="1081087" cy="576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74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74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74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74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74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084" grpId="0" animBg="1"/>
      <p:bldP spid="174086" grpId="0"/>
      <p:bldP spid="174087" grpId="0"/>
      <p:bldP spid="174088" grpId="0" animBg="1"/>
      <p:bldP spid="174089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Espaço Reservado para Rodapé 3"/>
          <p:cNvSpPr>
            <a:spLocks noGrp="1"/>
          </p:cNvSpPr>
          <p:nvPr>
            <p:ph type="ftr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1200" smtClean="0">
                <a:latin typeface="Arial" panose="020B0604020202020204" pitchFamily="34" charset="0"/>
              </a:rPr>
              <a:t>arnaldolemos@uol.com.br</a:t>
            </a:r>
          </a:p>
        </p:txBody>
      </p:sp>
      <p:sp>
        <p:nvSpPr>
          <p:cNvPr id="175108" name="Text Box 4"/>
          <p:cNvSpPr txBox="1">
            <a:spLocks noChangeArrowheads="1"/>
          </p:cNvSpPr>
          <p:nvPr/>
        </p:nvSpPr>
        <p:spPr bwMode="auto">
          <a:xfrm>
            <a:off x="323850" y="1700213"/>
            <a:ext cx="2232025" cy="2073275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000" b="1">
                <a:solidFill>
                  <a:schemeClr val="bg2"/>
                </a:solidFill>
              </a:rPr>
              <a:t>A ETICA PROTESTANTE</a:t>
            </a:r>
          </a:p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000" b="1">
                <a:solidFill>
                  <a:schemeClr val="bg2"/>
                </a:solidFill>
              </a:rPr>
              <a:t> E</a:t>
            </a:r>
          </a:p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000" b="1">
                <a:solidFill>
                  <a:schemeClr val="bg2"/>
                </a:solidFill>
              </a:rPr>
              <a:t>O  ESPIRITO DO</a:t>
            </a:r>
          </a:p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000" b="1">
                <a:solidFill>
                  <a:schemeClr val="bg2"/>
                </a:solidFill>
              </a:rPr>
              <a:t>CAPITALISMO</a:t>
            </a:r>
          </a:p>
        </p:txBody>
      </p:sp>
      <p:sp>
        <p:nvSpPr>
          <p:cNvPr id="175109" name="Text Box 5"/>
          <p:cNvSpPr txBox="1">
            <a:spLocks noChangeArrowheads="1"/>
          </p:cNvSpPr>
          <p:nvPr/>
        </p:nvSpPr>
        <p:spPr bwMode="auto">
          <a:xfrm>
            <a:off x="4211638" y="404813"/>
            <a:ext cx="4248150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pt-BR" sz="2400" b="1">
                <a:effectLst>
                  <a:outerShdw blurRad="38100" dist="38100" dir="2700000" algn="tl">
                    <a:srgbClr val="000000"/>
                  </a:outerShdw>
                </a:effectLst>
              </a:rPr>
              <a:t>O objetivo do capitalismo é aumentar a riqueza alcançada, aumentar o capital. Esse processo de enriquecimento constitui uma indicação segura de que se está “predestinado”</a:t>
            </a:r>
            <a:endParaRPr lang="pt-BR" sz="2400"/>
          </a:p>
        </p:txBody>
      </p:sp>
      <p:sp>
        <p:nvSpPr>
          <p:cNvPr id="175110" name="Text Box 6"/>
          <p:cNvSpPr txBox="1">
            <a:spLocks noChangeArrowheads="1"/>
          </p:cNvSpPr>
          <p:nvPr/>
        </p:nvSpPr>
        <p:spPr bwMode="auto">
          <a:xfrm>
            <a:off x="4211638" y="3357563"/>
            <a:ext cx="4248150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pt-BR" sz="2400" b="1">
                <a:effectLst>
                  <a:outerShdw blurRad="38100" dist="38100" dir="2700000" algn="tl">
                    <a:srgbClr val="000000"/>
                  </a:outerShdw>
                </a:effectLst>
              </a:rPr>
              <a:t>O calvinismo traz  a formação de uma nova mentalidade, um </a:t>
            </a:r>
            <a:r>
              <a:rPr lang="pt-BR" sz="2400" b="1" i="1">
                <a:effectLst>
                  <a:outerShdw blurRad="38100" dist="38100" dir="2700000" algn="tl">
                    <a:srgbClr val="000000"/>
                  </a:outerShdw>
                </a:effectLst>
              </a:rPr>
              <a:t>ethos (visão de mundo)</a:t>
            </a:r>
            <a:r>
              <a:rPr lang="pt-BR" sz="2400" b="1">
                <a:effectLst>
                  <a:outerShdw blurRad="38100" dist="38100" dir="2700000" algn="tl">
                    <a:srgbClr val="000000"/>
                  </a:outerShdw>
                </a:effectLst>
              </a:rPr>
              <a:t> propício ao capitalismo, em oposição ao “alheamento” e à atitude contemplativa do catolicismo.</a:t>
            </a:r>
            <a:endParaRPr lang="pt-BR" sz="2400"/>
          </a:p>
        </p:txBody>
      </p:sp>
      <p:sp>
        <p:nvSpPr>
          <p:cNvPr id="175111" name="Line 7"/>
          <p:cNvSpPr>
            <a:spLocks noChangeShapeType="1"/>
          </p:cNvSpPr>
          <p:nvPr/>
        </p:nvSpPr>
        <p:spPr bwMode="auto">
          <a:xfrm flipV="1">
            <a:off x="2843213" y="1700213"/>
            <a:ext cx="1081087" cy="792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75112" name="Line 8"/>
          <p:cNvSpPr>
            <a:spLocks noChangeShapeType="1"/>
          </p:cNvSpPr>
          <p:nvPr/>
        </p:nvSpPr>
        <p:spPr bwMode="auto">
          <a:xfrm>
            <a:off x="2843213" y="3357563"/>
            <a:ext cx="1081087" cy="792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75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75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75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75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75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108" grpId="0" animBg="1"/>
      <p:bldP spid="175109" grpId="0"/>
      <p:bldP spid="175110" grpId="0"/>
      <p:bldP spid="175111" grpId="0" animBg="1"/>
      <p:bldP spid="17511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Espaço Reservado para Rodapé 3"/>
          <p:cNvSpPr>
            <a:spLocks noGrp="1"/>
          </p:cNvSpPr>
          <p:nvPr>
            <p:ph type="ftr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1200" smtClean="0">
                <a:latin typeface="Arial" panose="020B0604020202020204" pitchFamily="34" charset="0"/>
              </a:rPr>
              <a:t>arnaldolemos@uol.com.br</a:t>
            </a:r>
          </a:p>
        </p:txBody>
      </p:sp>
      <p:sp>
        <p:nvSpPr>
          <p:cNvPr id="139268" name="Text Box 4"/>
          <p:cNvSpPr txBox="1">
            <a:spLocks noChangeArrowheads="1"/>
          </p:cNvSpPr>
          <p:nvPr/>
        </p:nvSpPr>
        <p:spPr bwMode="auto">
          <a:xfrm>
            <a:off x="0" y="2708275"/>
            <a:ext cx="2627313" cy="457200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400" b="1">
                <a:solidFill>
                  <a:schemeClr val="bg2"/>
                </a:solidFill>
              </a:rPr>
              <a:t>CATOLICISMO</a:t>
            </a:r>
          </a:p>
        </p:txBody>
      </p:sp>
      <p:sp>
        <p:nvSpPr>
          <p:cNvPr id="139269" name="Text Box 5"/>
          <p:cNvSpPr txBox="1">
            <a:spLocks noChangeArrowheads="1"/>
          </p:cNvSpPr>
          <p:nvPr/>
        </p:nvSpPr>
        <p:spPr bwMode="auto">
          <a:xfrm>
            <a:off x="3311525" y="908050"/>
            <a:ext cx="583247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pt-BR" sz="2800" b="1">
                <a:effectLst>
                  <a:outerShdw blurRad="38100" dist="38100" dir="2700000" algn="tl">
                    <a:srgbClr val="000000"/>
                  </a:outerShdw>
                </a:effectLst>
              </a:rPr>
              <a:t> Desprendimento dos bens materiais deste mundo</a:t>
            </a:r>
            <a:endParaRPr lang="pt-BR" sz="2800" b="1"/>
          </a:p>
        </p:txBody>
      </p:sp>
      <p:sp>
        <p:nvSpPr>
          <p:cNvPr id="139270" name="Text Box 6"/>
          <p:cNvSpPr txBox="1">
            <a:spLocks noChangeArrowheads="1"/>
          </p:cNvSpPr>
          <p:nvPr/>
        </p:nvSpPr>
        <p:spPr bwMode="auto">
          <a:xfrm>
            <a:off x="3276600" y="2708275"/>
            <a:ext cx="5867400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pt-BR" sz="2800" b="1">
                <a:effectLst>
                  <a:outerShdw blurRad="38100" dist="38100" dir="2700000" algn="tl">
                    <a:srgbClr val="000000"/>
                  </a:outerShdw>
                </a:effectLst>
              </a:rPr>
              <a:t>Trabalho como verdadeira maldição, somente para sobrevivência e não como meio de salvação</a:t>
            </a:r>
            <a:endParaRPr lang="pt-BR" sz="2800" b="1"/>
          </a:p>
        </p:txBody>
      </p:sp>
      <p:sp>
        <p:nvSpPr>
          <p:cNvPr id="139271" name="Text Box 7"/>
          <p:cNvSpPr txBox="1">
            <a:spLocks noChangeArrowheads="1"/>
          </p:cNvSpPr>
          <p:nvPr/>
        </p:nvSpPr>
        <p:spPr bwMode="auto">
          <a:xfrm>
            <a:off x="3276600" y="4652963"/>
            <a:ext cx="511175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pt-BR" sz="2800" b="1">
                <a:effectLst>
                  <a:outerShdw blurRad="38100" dist="38100" dir="2700000" algn="tl">
                    <a:srgbClr val="000000"/>
                  </a:outerShdw>
                </a:effectLst>
              </a:rPr>
              <a:t>A contemplação como elemento fundamental</a:t>
            </a:r>
            <a:endParaRPr lang="pt-BR" sz="2800"/>
          </a:p>
        </p:txBody>
      </p:sp>
      <p:sp>
        <p:nvSpPr>
          <p:cNvPr id="139273" name="Line 9"/>
          <p:cNvSpPr>
            <a:spLocks noChangeShapeType="1"/>
          </p:cNvSpPr>
          <p:nvPr/>
        </p:nvSpPr>
        <p:spPr bwMode="auto">
          <a:xfrm flipV="1">
            <a:off x="2700338" y="1844675"/>
            <a:ext cx="647700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39274" name="Line 10"/>
          <p:cNvSpPr>
            <a:spLocks noChangeShapeType="1"/>
          </p:cNvSpPr>
          <p:nvPr/>
        </p:nvSpPr>
        <p:spPr bwMode="auto">
          <a:xfrm>
            <a:off x="2771775" y="2997200"/>
            <a:ext cx="43180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39275" name="Line 11"/>
          <p:cNvSpPr>
            <a:spLocks noChangeShapeType="1"/>
          </p:cNvSpPr>
          <p:nvPr/>
        </p:nvSpPr>
        <p:spPr bwMode="auto">
          <a:xfrm>
            <a:off x="2555875" y="3357563"/>
            <a:ext cx="720725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39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39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39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39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39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139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39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268" grpId="0" animBg="1"/>
      <p:bldP spid="139269" grpId="0"/>
      <p:bldP spid="139270" grpId="0"/>
      <p:bldP spid="139271" grpId="0"/>
      <p:bldP spid="139273" grpId="0" animBg="1"/>
      <p:bldP spid="139274" grpId="0" animBg="1"/>
      <p:bldP spid="13927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Espaço Reservado para Rodapé 3"/>
          <p:cNvSpPr>
            <a:spLocks noGrp="1"/>
          </p:cNvSpPr>
          <p:nvPr>
            <p:ph type="ftr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1200" smtClean="0">
                <a:latin typeface="Arial" panose="020B0604020202020204" pitchFamily="34" charset="0"/>
              </a:rPr>
              <a:t>arnaldolemos@uol.com.br</a:t>
            </a:r>
          </a:p>
        </p:txBody>
      </p:sp>
      <p:sp>
        <p:nvSpPr>
          <p:cNvPr id="140292" name="Text Box 4"/>
          <p:cNvSpPr txBox="1">
            <a:spLocks noChangeArrowheads="1"/>
          </p:cNvSpPr>
          <p:nvPr/>
        </p:nvSpPr>
        <p:spPr bwMode="auto">
          <a:xfrm>
            <a:off x="0" y="2492375"/>
            <a:ext cx="3132138" cy="457200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400" b="1">
                <a:solidFill>
                  <a:schemeClr val="bg2"/>
                </a:solidFill>
              </a:rPr>
              <a:t>PROTESTANTISMO</a:t>
            </a:r>
          </a:p>
        </p:txBody>
      </p:sp>
      <p:sp>
        <p:nvSpPr>
          <p:cNvPr id="140293" name="Text Box 5"/>
          <p:cNvSpPr txBox="1">
            <a:spLocks noChangeArrowheads="1"/>
          </p:cNvSpPr>
          <p:nvPr/>
        </p:nvSpPr>
        <p:spPr bwMode="auto">
          <a:xfrm>
            <a:off x="4716463" y="404813"/>
            <a:ext cx="3960812" cy="1004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pt-BR" sz="2400" b="1">
                <a:effectLst>
                  <a:outerShdw blurRad="38100" dist="38100" dir="2700000" algn="tl">
                    <a:srgbClr val="000000"/>
                  </a:outerShdw>
                </a:effectLst>
              </a:rPr>
              <a:t>A vocação como sinônimo 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pt-BR" sz="2400" b="1">
                <a:effectLst>
                  <a:outerShdw blurRad="38100" dist="38100" dir="2700000" algn="tl">
                    <a:srgbClr val="000000"/>
                  </a:outerShdw>
                </a:effectLst>
              </a:rPr>
              <a:t>de profissão</a:t>
            </a:r>
          </a:p>
        </p:txBody>
      </p:sp>
      <p:sp>
        <p:nvSpPr>
          <p:cNvPr id="140294" name="Text Box 6"/>
          <p:cNvSpPr txBox="1">
            <a:spLocks noChangeArrowheads="1"/>
          </p:cNvSpPr>
          <p:nvPr/>
        </p:nvSpPr>
        <p:spPr bwMode="auto">
          <a:xfrm>
            <a:off x="4643438" y="1700213"/>
            <a:ext cx="4500562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pt-BR" sz="2400" b="1">
                <a:effectLst>
                  <a:outerShdw blurRad="38100" dist="38100" dir="2700000" algn="tl">
                    <a:srgbClr val="000000"/>
                  </a:outerShdw>
                </a:effectLst>
              </a:rPr>
              <a:t>A realização de uma vocação por meio do trabalho</a:t>
            </a:r>
            <a:endParaRPr lang="pt-BR" sz="2400"/>
          </a:p>
        </p:txBody>
      </p:sp>
      <p:sp>
        <p:nvSpPr>
          <p:cNvPr id="140295" name="Text Box 7"/>
          <p:cNvSpPr txBox="1">
            <a:spLocks noChangeArrowheads="1"/>
          </p:cNvSpPr>
          <p:nvPr/>
        </p:nvSpPr>
        <p:spPr bwMode="auto">
          <a:xfrm>
            <a:off x="4716463" y="2708275"/>
            <a:ext cx="4176712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pt-BR" sz="2400" b="1">
                <a:effectLst>
                  <a:outerShdw blurRad="38100" dist="38100" dir="2700000" algn="tl">
                    <a:srgbClr val="000000"/>
                  </a:outerShdw>
                </a:effectLst>
              </a:rPr>
              <a:t>Renúncia de todos os prazeres do desperdício do tempo e da ociosidade</a:t>
            </a:r>
          </a:p>
        </p:txBody>
      </p:sp>
      <p:sp>
        <p:nvSpPr>
          <p:cNvPr id="140297" name="Text Box 9"/>
          <p:cNvSpPr txBox="1">
            <a:spLocks noChangeArrowheads="1"/>
          </p:cNvSpPr>
          <p:nvPr/>
        </p:nvSpPr>
        <p:spPr bwMode="auto">
          <a:xfrm>
            <a:off x="4500563" y="4221163"/>
            <a:ext cx="44640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pt-BR" sz="2400" b="1">
                <a:effectLst>
                  <a:outerShdw blurRad="38100" dist="38100" dir="2700000" algn="tl">
                    <a:srgbClr val="000000"/>
                  </a:outerShdw>
                </a:effectLst>
              </a:rPr>
              <a:t>Valorização positiva do trabalho e da riqueza criada pelo trabalho</a:t>
            </a:r>
          </a:p>
        </p:txBody>
      </p:sp>
      <p:sp>
        <p:nvSpPr>
          <p:cNvPr id="140298" name="Text Box 10"/>
          <p:cNvSpPr txBox="1">
            <a:spLocks noChangeArrowheads="1"/>
          </p:cNvSpPr>
          <p:nvPr/>
        </p:nvSpPr>
        <p:spPr bwMode="auto">
          <a:xfrm>
            <a:off x="4859338" y="5373688"/>
            <a:ext cx="3960812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t-BR" sz="2400" b="1">
                <a:effectLst>
                  <a:outerShdw blurRad="38100" dist="38100" dir="2700000" algn="tl">
                    <a:srgbClr val="000000"/>
                  </a:outerShdw>
                </a:effectLst>
              </a:rPr>
              <a:t>Reinvestimento da riqueza: assegurar o lugar de eleito, de “salvo”</a:t>
            </a:r>
            <a:endParaRPr lang="pt-BR" sz="2400"/>
          </a:p>
        </p:txBody>
      </p:sp>
      <p:sp>
        <p:nvSpPr>
          <p:cNvPr id="140299" name="Line 11"/>
          <p:cNvSpPr>
            <a:spLocks noChangeShapeType="1"/>
          </p:cNvSpPr>
          <p:nvPr/>
        </p:nvSpPr>
        <p:spPr bwMode="auto">
          <a:xfrm flipV="1">
            <a:off x="3276600" y="1268413"/>
            <a:ext cx="1223963" cy="1152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40300" name="Line 12"/>
          <p:cNvSpPr>
            <a:spLocks noChangeShapeType="1"/>
          </p:cNvSpPr>
          <p:nvPr/>
        </p:nvSpPr>
        <p:spPr bwMode="auto">
          <a:xfrm flipV="1">
            <a:off x="3348038" y="2133600"/>
            <a:ext cx="107950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40301" name="Line 13"/>
          <p:cNvSpPr>
            <a:spLocks noChangeShapeType="1"/>
          </p:cNvSpPr>
          <p:nvPr/>
        </p:nvSpPr>
        <p:spPr bwMode="auto">
          <a:xfrm>
            <a:off x="3419475" y="2924175"/>
            <a:ext cx="936625" cy="4333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40302" name="Line 14"/>
          <p:cNvSpPr>
            <a:spLocks noChangeShapeType="1"/>
          </p:cNvSpPr>
          <p:nvPr/>
        </p:nvSpPr>
        <p:spPr bwMode="auto">
          <a:xfrm>
            <a:off x="3276600" y="3284538"/>
            <a:ext cx="935038" cy="1008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40303" name="Line 15"/>
          <p:cNvSpPr>
            <a:spLocks noChangeShapeType="1"/>
          </p:cNvSpPr>
          <p:nvPr/>
        </p:nvSpPr>
        <p:spPr bwMode="auto">
          <a:xfrm>
            <a:off x="2987675" y="3500438"/>
            <a:ext cx="1368425" cy="20161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40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40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40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40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40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140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40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140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40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140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40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292" grpId="0" animBg="1"/>
      <p:bldP spid="140293" grpId="0"/>
      <p:bldP spid="140294" grpId="0"/>
      <p:bldP spid="140295" grpId="0"/>
      <p:bldP spid="140297" grpId="0"/>
      <p:bldP spid="140298" grpId="0"/>
      <p:bldP spid="140299" grpId="0" animBg="1"/>
      <p:bldP spid="140300" grpId="0" animBg="1"/>
      <p:bldP spid="140301" grpId="0" animBg="1"/>
      <p:bldP spid="140302" grpId="0" animBg="1"/>
      <p:bldP spid="140303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Espaço Reservado para Rodapé 5"/>
          <p:cNvSpPr>
            <a:spLocks noGrp="1"/>
          </p:cNvSpPr>
          <p:nvPr>
            <p:ph type="ftr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1200" smtClean="0">
                <a:latin typeface="Arial" panose="020B0604020202020204" pitchFamily="34" charset="0"/>
              </a:rPr>
              <a:t>arnaldolemos@uol.com.br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196975"/>
            <a:ext cx="8229600" cy="3816350"/>
          </a:xfrm>
          <a:solidFill>
            <a:schemeClr val="hlink"/>
          </a:solidFill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pt-BR" sz="3600" b="1" smtClean="0">
                <a:solidFill>
                  <a:schemeClr val="bg2"/>
                </a:solidFill>
              </a:rPr>
              <a:t>   O capitalismo é a cristalização objetiva destas premissas teológicas e éticas, segundo as quais o homem, em virtude de seu trabalho e da riqueza criada por este trabalho, encontra um modo completo e sensível de conquistar sua salvação individual.</a:t>
            </a: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5076825" y="6165850"/>
            <a:ext cx="3816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400"/>
              <a:t>arnaldolemos@uol.com.br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Espaço Reservado para Rodapé 3"/>
          <p:cNvSpPr>
            <a:spLocks noGrp="1"/>
          </p:cNvSpPr>
          <p:nvPr>
            <p:ph type="ftr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1200" smtClean="0">
                <a:latin typeface="Arial" panose="020B0604020202020204" pitchFamily="34" charset="0"/>
              </a:rPr>
              <a:t>arnaldolemos@uol.com.br</a:t>
            </a:r>
          </a:p>
        </p:txBody>
      </p:sp>
      <p:sp>
        <p:nvSpPr>
          <p:cNvPr id="141317" name="Text Box 5"/>
          <p:cNvSpPr txBox="1">
            <a:spLocks noChangeArrowheads="1"/>
          </p:cNvSpPr>
          <p:nvPr/>
        </p:nvSpPr>
        <p:spPr bwMode="auto">
          <a:xfrm>
            <a:off x="1116013" y="692150"/>
            <a:ext cx="7127875" cy="5035550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t-BR" sz="36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 O importante neste mundo é trabalhar para criar riqueza e criar riqueza não para o desfrute pessoal e esbanjamento, mas para que se crie novamente trabalho. Esta é a base da salvação do homem.</a:t>
            </a:r>
          </a:p>
          <a:p>
            <a:pPr eaLnBrk="1" hangingPunct="1">
              <a:defRPr/>
            </a:pPr>
            <a:r>
              <a:rPr lang="pt-BR" sz="36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- Esta mentalidade acabou configurando a tipologia do empresário moderno.</a:t>
            </a:r>
            <a:endParaRPr lang="pt-BR" sz="360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Espaço Reservado para Rodapé 3"/>
          <p:cNvSpPr>
            <a:spLocks noGrp="1"/>
          </p:cNvSpPr>
          <p:nvPr>
            <p:ph type="ftr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1200" smtClean="0">
                <a:latin typeface="Arial" panose="020B0604020202020204" pitchFamily="34" charset="0"/>
              </a:rPr>
              <a:t>arnaldolemos@uol.com.br</a:t>
            </a:r>
          </a:p>
        </p:txBody>
      </p:sp>
      <p:sp>
        <p:nvSpPr>
          <p:cNvPr id="179204" name="Text Box 4"/>
          <p:cNvSpPr txBox="1">
            <a:spLocks noChangeArrowheads="1"/>
          </p:cNvSpPr>
          <p:nvPr/>
        </p:nvSpPr>
        <p:spPr bwMode="auto">
          <a:xfrm>
            <a:off x="2627313" y="476250"/>
            <a:ext cx="3887787" cy="457200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400" b="1">
                <a:solidFill>
                  <a:schemeClr val="bg2"/>
                </a:solidFill>
              </a:rPr>
              <a:t> CONCLUSÃO</a:t>
            </a:r>
          </a:p>
        </p:txBody>
      </p:sp>
      <p:sp>
        <p:nvSpPr>
          <p:cNvPr id="179205" name="Text Box 5"/>
          <p:cNvSpPr txBox="1">
            <a:spLocks noChangeArrowheads="1"/>
          </p:cNvSpPr>
          <p:nvPr/>
        </p:nvSpPr>
        <p:spPr bwMode="auto">
          <a:xfrm>
            <a:off x="3635375" y="1196975"/>
            <a:ext cx="5184775" cy="201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1800" b="1"/>
              <a:t>      teve uma contribuição importantíssima para o desenvolvimento da Sociologia. Em meio a uma tradição filosófica peculiar, a alemã, e vivendo os problemas de seu país, diferente da França de Durkheim, pode trazer uma nova visão não influenciada pelo racionalismo positivista.</a:t>
            </a:r>
          </a:p>
        </p:txBody>
      </p:sp>
      <p:sp>
        <p:nvSpPr>
          <p:cNvPr id="179206" name="Text Box 6"/>
          <p:cNvSpPr txBox="1">
            <a:spLocks noChangeArrowheads="1"/>
          </p:cNvSpPr>
          <p:nvPr/>
        </p:nvSpPr>
        <p:spPr bwMode="auto">
          <a:xfrm>
            <a:off x="3995738" y="3357563"/>
            <a:ext cx="4681537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1800" b="1"/>
              <a:t>Mostrou, em seus estudos, a fecundidade da analise histórica e da compreensão dos processos históricos e sociais </a:t>
            </a:r>
          </a:p>
        </p:txBody>
      </p:sp>
      <p:sp>
        <p:nvSpPr>
          <p:cNvPr id="179207" name="Text Box 7"/>
          <p:cNvSpPr txBox="1">
            <a:spLocks noChangeArrowheads="1"/>
          </p:cNvSpPr>
          <p:nvPr/>
        </p:nvSpPr>
        <p:spPr bwMode="auto">
          <a:xfrm>
            <a:off x="3851275" y="4797425"/>
            <a:ext cx="4608513" cy="146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1800" b="1"/>
              <a:t>     Seus trabalhos abriram as portas para as particularidades historicas das sociedades e para o papel da subjetividade na ação e na pesquisa social, fazendo analises independentes das ciências naturais.</a:t>
            </a:r>
          </a:p>
        </p:txBody>
      </p:sp>
      <p:sp>
        <p:nvSpPr>
          <p:cNvPr id="179209" name="Text Box 9"/>
          <p:cNvSpPr txBox="1">
            <a:spLocks noChangeArrowheads="1"/>
          </p:cNvSpPr>
          <p:nvPr/>
        </p:nvSpPr>
        <p:spPr bwMode="auto">
          <a:xfrm>
            <a:off x="468313" y="2636838"/>
            <a:ext cx="2374900" cy="519112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800" b="1">
                <a:solidFill>
                  <a:schemeClr val="bg2"/>
                </a:solidFill>
              </a:rPr>
              <a:t>WEBER</a:t>
            </a:r>
          </a:p>
        </p:txBody>
      </p:sp>
      <p:sp>
        <p:nvSpPr>
          <p:cNvPr id="179210" name="Line 10"/>
          <p:cNvSpPr>
            <a:spLocks noChangeShapeType="1"/>
          </p:cNvSpPr>
          <p:nvPr/>
        </p:nvSpPr>
        <p:spPr bwMode="auto">
          <a:xfrm flipV="1">
            <a:off x="2987675" y="2060575"/>
            <a:ext cx="792163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79211" name="Line 11"/>
          <p:cNvSpPr>
            <a:spLocks noChangeShapeType="1"/>
          </p:cNvSpPr>
          <p:nvPr/>
        </p:nvSpPr>
        <p:spPr bwMode="auto">
          <a:xfrm>
            <a:off x="2987675" y="3141663"/>
            <a:ext cx="792163" cy="574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79212" name="Line 12"/>
          <p:cNvSpPr>
            <a:spLocks noChangeShapeType="1"/>
          </p:cNvSpPr>
          <p:nvPr/>
        </p:nvSpPr>
        <p:spPr bwMode="auto">
          <a:xfrm>
            <a:off x="2627313" y="3429000"/>
            <a:ext cx="1152525" cy="1368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79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79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79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79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179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179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179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179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204" grpId="0" animBg="1"/>
      <p:bldP spid="179205" grpId="0"/>
      <p:bldP spid="179206" grpId="0"/>
      <p:bldP spid="179207" grpId="0"/>
      <p:bldP spid="179209" grpId="0" animBg="1"/>
      <p:bldP spid="179210" grpId="0" animBg="1"/>
      <p:bldP spid="179211" grpId="0" animBg="1"/>
      <p:bldP spid="179212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Espaço Reservado para Rodapé 3"/>
          <p:cNvSpPr>
            <a:spLocks noGrp="1"/>
          </p:cNvSpPr>
          <p:nvPr>
            <p:ph type="ftr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1200" smtClean="0">
                <a:latin typeface="Arial" panose="020B0604020202020204" pitchFamily="34" charset="0"/>
              </a:rPr>
              <a:t>arnaldolemos@uol.com.br</a:t>
            </a:r>
          </a:p>
        </p:txBody>
      </p:sp>
      <p:sp>
        <p:nvSpPr>
          <p:cNvPr id="181252" name="Text Box 4"/>
          <p:cNvSpPr txBox="1">
            <a:spLocks noChangeArrowheads="1"/>
          </p:cNvSpPr>
          <p:nvPr/>
        </p:nvSpPr>
        <p:spPr bwMode="auto">
          <a:xfrm>
            <a:off x="4067175" y="333375"/>
            <a:ext cx="4751388" cy="161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000" b="1"/>
              <a:t>     Para ele, o ser humano é um ser diferente dos demais e portanto sujeito a leis de ação e comportamento proprios. Daí a especificidade das ciências humanas.</a:t>
            </a:r>
          </a:p>
        </p:txBody>
      </p:sp>
      <p:sp>
        <p:nvSpPr>
          <p:cNvPr id="181253" name="Text Box 5"/>
          <p:cNvSpPr txBox="1">
            <a:spLocks noChangeArrowheads="1"/>
          </p:cNvSpPr>
          <p:nvPr/>
        </p:nvSpPr>
        <p:spPr bwMode="auto">
          <a:xfrm>
            <a:off x="4173538" y="2133600"/>
            <a:ext cx="4970462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000" b="1"/>
              <a:t>     Ao contrario de Marx e Durkheim,  acreditava que a Sociologia deveria se concentrar na ação social e não nas estruturas.. </a:t>
            </a:r>
          </a:p>
        </p:txBody>
      </p:sp>
      <p:sp>
        <p:nvSpPr>
          <p:cNvPr id="181255" name="Text Box 7"/>
          <p:cNvSpPr txBox="1">
            <a:spLocks noChangeArrowheads="1"/>
          </p:cNvSpPr>
          <p:nvPr/>
        </p:nvSpPr>
        <p:spPr bwMode="auto">
          <a:xfrm>
            <a:off x="468313" y="2636838"/>
            <a:ext cx="2374900" cy="519112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800" b="1">
                <a:solidFill>
                  <a:schemeClr val="bg2"/>
                </a:solidFill>
              </a:rPr>
              <a:t>WEBER</a:t>
            </a:r>
          </a:p>
        </p:txBody>
      </p:sp>
      <p:sp>
        <p:nvSpPr>
          <p:cNvPr id="181256" name="Line 8"/>
          <p:cNvSpPr>
            <a:spLocks noChangeShapeType="1"/>
          </p:cNvSpPr>
          <p:nvPr/>
        </p:nvSpPr>
        <p:spPr bwMode="auto">
          <a:xfrm flipV="1">
            <a:off x="2771775" y="1412875"/>
            <a:ext cx="1152525" cy="792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81257" name="Line 9"/>
          <p:cNvSpPr>
            <a:spLocks noChangeShapeType="1"/>
          </p:cNvSpPr>
          <p:nvPr/>
        </p:nvSpPr>
        <p:spPr bwMode="auto">
          <a:xfrm>
            <a:off x="3165475" y="3357563"/>
            <a:ext cx="865188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81258" name="Text Box 10"/>
          <p:cNvSpPr txBox="1">
            <a:spLocks noChangeArrowheads="1"/>
          </p:cNvSpPr>
          <p:nvPr/>
        </p:nvSpPr>
        <p:spPr bwMode="auto">
          <a:xfrm>
            <a:off x="4678363" y="3500438"/>
            <a:ext cx="4465637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1800" b="1"/>
              <a:t>Não defendia que as estruturas sociais existiam externa e independente dos indivíduos. </a:t>
            </a:r>
            <a:endParaRPr lang="pt-BR" altLang="pt-BR" sz="1800"/>
          </a:p>
        </p:txBody>
      </p:sp>
      <p:sp>
        <p:nvSpPr>
          <p:cNvPr id="181259" name="Text Box 11"/>
          <p:cNvSpPr txBox="1">
            <a:spLocks noChangeArrowheads="1"/>
          </p:cNvSpPr>
          <p:nvPr/>
        </p:nvSpPr>
        <p:spPr bwMode="auto">
          <a:xfrm>
            <a:off x="4500563" y="4508500"/>
            <a:ext cx="4392612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1800" b="1"/>
              <a:t>Ao contrario, as estruturas da sociedade eram formadas por uma complexa interação de ações. </a:t>
            </a:r>
            <a:endParaRPr lang="pt-BR" altLang="pt-BR" sz="1800"/>
          </a:p>
        </p:txBody>
      </p:sp>
      <p:sp>
        <p:nvSpPr>
          <p:cNvPr id="181260" name="Text Box 12"/>
          <p:cNvSpPr txBox="1">
            <a:spLocks noChangeArrowheads="1"/>
          </p:cNvSpPr>
          <p:nvPr/>
        </p:nvSpPr>
        <p:spPr bwMode="auto">
          <a:xfrm>
            <a:off x="4427538" y="5529263"/>
            <a:ext cx="4392612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1800" b="1"/>
              <a:t>Idéia e valores culturais ajudam a modela a sociedade e modela as nossas ações individuais.</a:t>
            </a:r>
          </a:p>
        </p:txBody>
      </p:sp>
      <p:sp>
        <p:nvSpPr>
          <p:cNvPr id="181261" name="Line 13"/>
          <p:cNvSpPr>
            <a:spLocks noChangeShapeType="1"/>
          </p:cNvSpPr>
          <p:nvPr/>
        </p:nvSpPr>
        <p:spPr bwMode="auto">
          <a:xfrm>
            <a:off x="3059113" y="2852738"/>
            <a:ext cx="10810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81262" name="Line 14"/>
          <p:cNvSpPr>
            <a:spLocks noChangeShapeType="1"/>
          </p:cNvSpPr>
          <p:nvPr/>
        </p:nvSpPr>
        <p:spPr bwMode="auto">
          <a:xfrm>
            <a:off x="2843213" y="3500438"/>
            <a:ext cx="1296987" cy="1368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81263" name="Line 15"/>
          <p:cNvSpPr>
            <a:spLocks noChangeShapeType="1"/>
          </p:cNvSpPr>
          <p:nvPr/>
        </p:nvSpPr>
        <p:spPr bwMode="auto">
          <a:xfrm>
            <a:off x="2700338" y="3573463"/>
            <a:ext cx="1511300" cy="2232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81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81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81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81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81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181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81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181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81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181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81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1252" grpId="0"/>
      <p:bldP spid="181253" grpId="0"/>
      <p:bldP spid="181255" grpId="0" animBg="1"/>
      <p:bldP spid="181256" grpId="0" animBg="1"/>
      <p:bldP spid="181257" grpId="0" animBg="1"/>
      <p:bldP spid="181258" grpId="0"/>
      <p:bldP spid="181259" grpId="0"/>
      <p:bldP spid="181260" grpId="0"/>
      <p:bldP spid="181261" grpId="0" animBg="1"/>
      <p:bldP spid="181262" grpId="0" animBg="1"/>
      <p:bldP spid="181263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Espaço Reservado para Rodapé 3"/>
          <p:cNvSpPr>
            <a:spLocks noGrp="1"/>
          </p:cNvSpPr>
          <p:nvPr>
            <p:ph type="ftr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1200" smtClean="0">
                <a:latin typeface="Arial" panose="020B0604020202020204" pitchFamily="34" charset="0"/>
              </a:rPr>
              <a:t>arnaldolemos@uol.com.br</a:t>
            </a:r>
          </a:p>
        </p:txBody>
      </p:sp>
      <p:sp>
        <p:nvSpPr>
          <p:cNvPr id="180231" name="Text Box 7"/>
          <p:cNvSpPr txBox="1">
            <a:spLocks noChangeArrowheads="1"/>
          </p:cNvSpPr>
          <p:nvPr/>
        </p:nvSpPr>
        <p:spPr bwMode="auto">
          <a:xfrm>
            <a:off x="3563938" y="3789363"/>
            <a:ext cx="5184775" cy="201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1800" b="1"/>
              <a:t>     Na concepção de Weber, os fatores econômicos são importantes, mas as idéias e os valores têm exatamente o mesmo impacto na mudança social. Daí sua analise das relações entre a religião protestante e o desenvolvimento do capitalismo ser hoje  um estudo clássico da Sociologia.</a:t>
            </a:r>
          </a:p>
        </p:txBody>
      </p:sp>
      <p:sp>
        <p:nvSpPr>
          <p:cNvPr id="180232" name="Text Box 8"/>
          <p:cNvSpPr txBox="1">
            <a:spLocks noChangeArrowheads="1"/>
          </p:cNvSpPr>
          <p:nvPr/>
        </p:nvSpPr>
        <p:spPr bwMode="auto">
          <a:xfrm>
            <a:off x="3635375" y="908050"/>
            <a:ext cx="4894263" cy="222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000" b="1"/>
              <a:t>     Outra contribuição: a idéia de indeterminismo histórico. Para ele não há lei preexistente que regula o desenvolvimento da sociedade. Daí o estudo das particularidades, procurando entender as formações sociais e suas singularidades.</a:t>
            </a:r>
          </a:p>
        </p:txBody>
      </p:sp>
      <p:sp>
        <p:nvSpPr>
          <p:cNvPr id="180233" name="Text Box 9"/>
          <p:cNvSpPr txBox="1">
            <a:spLocks noChangeArrowheads="1"/>
          </p:cNvSpPr>
          <p:nvPr/>
        </p:nvSpPr>
        <p:spPr bwMode="auto">
          <a:xfrm>
            <a:off x="468313" y="2636838"/>
            <a:ext cx="2374900" cy="519112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800" b="1">
                <a:solidFill>
                  <a:schemeClr val="bg2"/>
                </a:solidFill>
              </a:rPr>
              <a:t>WEBER</a:t>
            </a:r>
          </a:p>
        </p:txBody>
      </p:sp>
      <p:sp>
        <p:nvSpPr>
          <p:cNvPr id="180234" name="Line 10"/>
          <p:cNvSpPr>
            <a:spLocks noChangeShapeType="1"/>
          </p:cNvSpPr>
          <p:nvPr/>
        </p:nvSpPr>
        <p:spPr bwMode="auto">
          <a:xfrm flipV="1">
            <a:off x="3059113" y="1773238"/>
            <a:ext cx="7207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80235" name="Line 11"/>
          <p:cNvSpPr>
            <a:spLocks noChangeShapeType="1"/>
          </p:cNvSpPr>
          <p:nvPr/>
        </p:nvSpPr>
        <p:spPr bwMode="auto">
          <a:xfrm>
            <a:off x="2916238" y="3284538"/>
            <a:ext cx="719137" cy="649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80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80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80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80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80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0231" grpId="0"/>
      <p:bldP spid="180232" grpId="0"/>
      <p:bldP spid="180233" grpId="0" animBg="1"/>
      <p:bldP spid="180234" grpId="0" animBg="1"/>
      <p:bldP spid="180235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Espaço Reservado para Rodapé 3"/>
          <p:cNvSpPr>
            <a:spLocks noGrp="1"/>
          </p:cNvSpPr>
          <p:nvPr>
            <p:ph type="ftr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1200" smtClean="0">
                <a:latin typeface="Arial" panose="020B0604020202020204" pitchFamily="34" charset="0"/>
              </a:rPr>
              <a:t>arnaldolemos@uol.com.br</a:t>
            </a:r>
          </a:p>
        </p:txBody>
      </p:sp>
      <p:sp>
        <p:nvSpPr>
          <p:cNvPr id="48131" name="Text Box 4"/>
          <p:cNvSpPr txBox="1">
            <a:spLocks noChangeArrowheads="1"/>
          </p:cNvSpPr>
          <p:nvPr/>
        </p:nvSpPr>
        <p:spPr bwMode="auto">
          <a:xfrm>
            <a:off x="1116013" y="908050"/>
            <a:ext cx="7272337" cy="457200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400" b="1">
                <a:solidFill>
                  <a:schemeClr val="bg2"/>
                </a:solidFill>
              </a:rPr>
              <a:t>ATUALIDADE DOS CLÁSSICOS DA SOCIOLOGIA</a:t>
            </a:r>
          </a:p>
        </p:txBody>
      </p:sp>
      <p:pic>
        <p:nvPicPr>
          <p:cNvPr id="198661" name="Picture 5" descr="marx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3200400"/>
            <a:ext cx="1279525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8662" name="Picture 6" descr="Durkheim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200400"/>
            <a:ext cx="1179513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8663" name="Picture 7" descr="250px-Max_Weber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3200400"/>
            <a:ext cx="1177925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86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86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86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86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86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86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Espaço Reservado para Rodapé 3"/>
          <p:cNvSpPr>
            <a:spLocks noGrp="1"/>
          </p:cNvSpPr>
          <p:nvPr>
            <p:ph type="ftr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1200" smtClean="0">
                <a:latin typeface="Arial" panose="020B0604020202020204" pitchFamily="34" charset="0"/>
              </a:rPr>
              <a:t>arnaldolemos@uol.com.br</a:t>
            </a:r>
          </a:p>
        </p:txBody>
      </p:sp>
      <p:sp>
        <p:nvSpPr>
          <p:cNvPr id="196611" name="Text Box 3"/>
          <p:cNvSpPr txBox="1">
            <a:spLocks noChangeArrowheads="1"/>
          </p:cNvSpPr>
          <p:nvPr/>
        </p:nvSpPr>
        <p:spPr bwMode="auto">
          <a:xfrm>
            <a:off x="1258888" y="2276475"/>
            <a:ext cx="7129462" cy="27209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just" eaLnBrk="1" hangingPunct="1">
              <a:lnSpc>
                <a:spcPct val="12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400" b="1">
                <a:latin typeface="Arial" panose="020B0604020202020204" pitchFamily="34" charset="0"/>
                <a:cs typeface="Times New Roman" panose="02020603050405020304" pitchFamily="18" charset="0"/>
              </a:rPr>
              <a:t>Quando a globalização se constitui como “emblema da Sociologia”, as teorias sociológicas que ainda predominam, em suas implicações metodológicas e epistemológicas, são o funcionalismo, a teoria  weberiana e o marxismo: </a:t>
            </a:r>
            <a:endParaRPr lang="pt-BR" altLang="pt-BR" sz="2400" b="1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66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66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611" grpId="0" animBg="1" autoUpdateAnimBg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Espaço Reservado para Rodapé 3"/>
          <p:cNvSpPr>
            <a:spLocks noGrp="1"/>
          </p:cNvSpPr>
          <p:nvPr>
            <p:ph type="ftr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1200" smtClean="0">
                <a:latin typeface="Arial" panose="020B0604020202020204" pitchFamily="34" charset="0"/>
              </a:rPr>
              <a:t>arnaldolemos@uol.com.br</a:t>
            </a:r>
          </a:p>
        </p:txBody>
      </p:sp>
      <p:sp>
        <p:nvSpPr>
          <p:cNvPr id="200708" name="Text Box 4"/>
          <p:cNvSpPr txBox="1">
            <a:spLocks noChangeArrowheads="1"/>
          </p:cNvSpPr>
          <p:nvPr/>
        </p:nvSpPr>
        <p:spPr bwMode="auto">
          <a:xfrm>
            <a:off x="1763713" y="1125538"/>
            <a:ext cx="5688012" cy="19208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000" b="1">
                <a:latin typeface="Arial" panose="020B0604020202020204" pitchFamily="34" charset="0"/>
                <a:cs typeface="Times New Roman" panose="02020603050405020304" pitchFamily="18" charset="0"/>
              </a:rPr>
              <a:t>O marxismo, o funcionalismo e a teoria weberiana  são   “ as três poderosas matrizes do pensamento científico que nunca deixaram de contemplar o indivíduo, a ação social,o cotidiano e outras manifestações das diversidades da vida social” </a:t>
            </a:r>
          </a:p>
        </p:txBody>
      </p:sp>
      <p:sp>
        <p:nvSpPr>
          <p:cNvPr id="200709" name="Text Box 5"/>
          <p:cNvSpPr txBox="1">
            <a:spLocks noChangeArrowheads="1"/>
          </p:cNvSpPr>
          <p:nvPr/>
        </p:nvSpPr>
        <p:spPr bwMode="auto">
          <a:xfrm>
            <a:off x="1763713" y="4581525"/>
            <a:ext cx="5975350" cy="13112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000" b="1">
                <a:latin typeface="Arial" panose="020B0604020202020204" pitchFamily="34" charset="0"/>
                <a:cs typeface="Times New Roman" panose="02020603050405020304" pitchFamily="18" charset="0"/>
              </a:rPr>
              <a:t>Estas teorias “fertilizam a maior parte de tudo o que se produz e se discute sobre as configurações e movimentos da sociedade global” (Octavio Ianni)</a:t>
            </a:r>
            <a:r>
              <a:rPr lang="pt-BR" altLang="pt-BR" sz="2000">
                <a:latin typeface="Arial" panose="020B0604020202020204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07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07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07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07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0708" grpId="0" animBg="1" autoUpdateAnimBg="0"/>
      <p:bldP spid="200709" grpId="0" animBg="1" autoUpdateAnimBg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Espaço Reservado para Rodapé 3"/>
          <p:cNvSpPr>
            <a:spLocks noGrp="1"/>
          </p:cNvSpPr>
          <p:nvPr>
            <p:ph type="ftr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1200" smtClean="0">
                <a:latin typeface="Arial" panose="020B0604020202020204" pitchFamily="34" charset="0"/>
              </a:rPr>
              <a:t>arnaldolemos@uol.com.br</a:t>
            </a:r>
          </a:p>
        </p:txBody>
      </p:sp>
      <p:sp>
        <p:nvSpPr>
          <p:cNvPr id="191490" name="Text Box 2"/>
          <p:cNvSpPr txBox="1">
            <a:spLocks noChangeArrowheads="1"/>
          </p:cNvSpPr>
          <p:nvPr/>
        </p:nvSpPr>
        <p:spPr bwMode="auto">
          <a:xfrm>
            <a:off x="2484438" y="836613"/>
            <a:ext cx="6038850" cy="19208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000" b="1">
                <a:latin typeface="Arial" panose="020B0604020202020204" pitchFamily="34" charset="0"/>
                <a:cs typeface="Times New Roman" panose="02020603050405020304" pitchFamily="18" charset="0"/>
              </a:rPr>
              <a:t>Karl Marx (1818-1883), embora não tenha nenhuma preocupação em definir uma ciência específica para estudar a sociedade, procurou entender a sociedade capitalista a partir de seus princípios constitutivos e de seu desenvolvimento</a:t>
            </a:r>
            <a:r>
              <a:rPr lang="pt-BR" altLang="pt-BR" sz="2000" b="1"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191491" name="Text Box 3"/>
          <p:cNvSpPr txBox="1">
            <a:spLocks noChangeArrowheads="1"/>
          </p:cNvSpPr>
          <p:nvPr/>
        </p:nvSpPr>
        <p:spPr bwMode="auto">
          <a:xfrm>
            <a:off x="2555875" y="3213100"/>
            <a:ext cx="6038850" cy="13112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000" b="1">
                <a:latin typeface="Arial" panose="020B0604020202020204" pitchFamily="34" charset="0"/>
                <a:cs typeface="Times New Roman" panose="02020603050405020304" pitchFamily="18" charset="0"/>
              </a:rPr>
              <a:t>Emile Durkheim (1858-1917) procurou insistentemente definir o caráter científico da Sociologia, dedicando-se a delimitar e a investigar um grande número de temas. </a:t>
            </a:r>
          </a:p>
        </p:txBody>
      </p:sp>
      <p:sp>
        <p:nvSpPr>
          <p:cNvPr id="191492" name="Text Box 4"/>
          <p:cNvSpPr txBox="1">
            <a:spLocks noChangeArrowheads="1"/>
          </p:cNvSpPr>
          <p:nvPr/>
        </p:nvSpPr>
        <p:spPr bwMode="auto">
          <a:xfrm>
            <a:off x="2627313" y="4868863"/>
            <a:ext cx="5894387" cy="16160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000" b="1">
                <a:latin typeface="Arial" panose="020B0604020202020204" pitchFamily="34" charset="0"/>
                <a:cs typeface="Times New Roman" panose="02020603050405020304" pitchFamily="18" charset="0"/>
              </a:rPr>
              <a:t>Já Max Weber (1864-1920) elaborou o seu pensamento num momento específico do desenvolvimento capitalista da Alemanha, buscando analisar o seu processo burocratizado e racionalista.</a:t>
            </a:r>
            <a:endParaRPr lang="pt-BR" altLang="pt-BR" sz="2000" b="1">
              <a:latin typeface="Arial" panose="020B0604020202020204" pitchFamily="34" charset="0"/>
            </a:endParaRPr>
          </a:p>
        </p:txBody>
      </p:sp>
      <p:pic>
        <p:nvPicPr>
          <p:cNvPr id="191493" name="Picture 5" descr="marx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765175"/>
            <a:ext cx="1279525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1494" name="Picture 6" descr="Durkheim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2492375"/>
            <a:ext cx="1179512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1495" name="Picture 7" descr="250px-Max_Weber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4581525"/>
            <a:ext cx="1177925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91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91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91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91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91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91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1490" grpId="0" animBg="1"/>
      <p:bldP spid="191491" grpId="0" animBg="1"/>
      <p:bldP spid="191492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Espaço Reservado para Rodapé 3"/>
          <p:cNvSpPr>
            <a:spLocks noGrp="1"/>
          </p:cNvSpPr>
          <p:nvPr>
            <p:ph type="ftr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1200" smtClean="0">
                <a:latin typeface="Arial" panose="020B0604020202020204" pitchFamily="34" charset="0"/>
              </a:rPr>
              <a:t>arnaldolemos@uol.com.br</a:t>
            </a:r>
          </a:p>
        </p:txBody>
      </p:sp>
      <p:sp>
        <p:nvSpPr>
          <p:cNvPr id="52227" name="Text Box 2"/>
          <p:cNvSpPr txBox="1">
            <a:spLocks noChangeArrowheads="1"/>
          </p:cNvSpPr>
          <p:nvPr/>
        </p:nvSpPr>
        <p:spPr bwMode="auto">
          <a:xfrm>
            <a:off x="838200" y="457200"/>
            <a:ext cx="8077200" cy="5203825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400">
                <a:solidFill>
                  <a:schemeClr val="bg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Pode-se dizer que as três vertentes: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pt-BR" altLang="pt-BR" sz="2400">
              <a:solidFill>
                <a:schemeClr val="bg2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400">
                <a:solidFill>
                  <a:schemeClr val="bg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a </a:t>
            </a:r>
            <a:r>
              <a:rPr lang="pt-BR" altLang="pt-BR" sz="2400" b="1">
                <a:solidFill>
                  <a:schemeClr val="bg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marxista</a:t>
            </a:r>
            <a:r>
              <a:rPr lang="pt-BR" altLang="pt-BR" sz="2400">
                <a:solidFill>
                  <a:schemeClr val="bg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(ou histórico-cultural)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400">
                <a:solidFill>
                  <a:schemeClr val="bg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a </a:t>
            </a:r>
            <a:r>
              <a:rPr lang="pt-BR" altLang="pt-BR" sz="2400" b="1">
                <a:solidFill>
                  <a:schemeClr val="bg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durkheimiana</a:t>
            </a:r>
            <a:r>
              <a:rPr lang="pt-BR" altLang="pt-BR" sz="2400">
                <a:solidFill>
                  <a:schemeClr val="bg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(ou funcionalista) 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400">
                <a:solidFill>
                  <a:schemeClr val="bg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a </a:t>
            </a:r>
            <a:r>
              <a:rPr lang="pt-BR" altLang="pt-BR" sz="2400" b="1">
                <a:solidFill>
                  <a:schemeClr val="bg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weberiana</a:t>
            </a:r>
            <a:r>
              <a:rPr lang="pt-BR" altLang="pt-BR" sz="2400">
                <a:solidFill>
                  <a:schemeClr val="bg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(ou compreensiva) 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pt-BR" altLang="pt-BR" sz="2400">
              <a:solidFill>
                <a:schemeClr val="bg2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400">
                <a:solidFill>
                  <a:schemeClr val="bg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vão inspirar outros pensadores que, refletindo sobre a realidade em que viveram, mesclando-se ou não contribuições de diferentes linhas teóricas, demonstraram a possibilidade de responder aos desafios do homem contemporâneo.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Espaço Reservado para Rodapé 3"/>
          <p:cNvSpPr>
            <a:spLocks noGrp="1"/>
          </p:cNvSpPr>
          <p:nvPr>
            <p:ph type="ftr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1200" smtClean="0">
                <a:latin typeface="Arial" panose="020B0604020202020204" pitchFamily="34" charset="0"/>
              </a:rPr>
              <a:t>arnaldolemos@uol.com.br</a:t>
            </a:r>
          </a:p>
        </p:txBody>
      </p:sp>
      <p:sp>
        <p:nvSpPr>
          <p:cNvPr id="193538" name="Text Box 2"/>
          <p:cNvSpPr txBox="1">
            <a:spLocks noChangeArrowheads="1"/>
          </p:cNvSpPr>
          <p:nvPr/>
        </p:nvSpPr>
        <p:spPr bwMode="auto">
          <a:xfrm>
            <a:off x="838200" y="2286000"/>
            <a:ext cx="8077200" cy="372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  <a:buClrTx/>
              <a:buSzTx/>
              <a:buFontTx/>
              <a:buAutoNum type="arabicPeriod"/>
            </a:pPr>
            <a:r>
              <a:rPr lang="pt-BR" altLang="pt-BR" sz="2800">
                <a:latin typeface="Arial" panose="020B0604020202020204" pitchFamily="34" charset="0"/>
                <a:cs typeface="Times New Roman" panose="02020603050405020304" pitchFamily="18" charset="0"/>
              </a:rPr>
              <a:t>Para </a:t>
            </a:r>
            <a:r>
              <a:rPr lang="pt-BR" altLang="pt-BR" sz="2800" b="1">
                <a:latin typeface="Arial" panose="020B0604020202020204" pitchFamily="34" charset="0"/>
                <a:cs typeface="Times New Roman" panose="02020603050405020304" pitchFamily="18" charset="0"/>
              </a:rPr>
              <a:t>Marx,</a:t>
            </a:r>
            <a:r>
              <a:rPr lang="pt-BR" altLang="pt-BR" sz="2800">
                <a:latin typeface="Arial" panose="020B0604020202020204" pitchFamily="34" charset="0"/>
                <a:cs typeface="Times New Roman" panose="02020603050405020304" pitchFamily="18" charset="0"/>
              </a:rPr>
              <a:t> a preocupação é o conjunto dos indivíduos inseridos nas classes sociais. </a:t>
            </a:r>
          </a:p>
          <a:p>
            <a:pPr algn="just" eaLnBrk="1" hangingPunct="1">
              <a:spcBef>
                <a:spcPct val="50000"/>
              </a:spcBef>
              <a:buClrTx/>
              <a:buSzTx/>
              <a:buFontTx/>
              <a:buAutoNum type="arabicPeriod"/>
            </a:pPr>
            <a:r>
              <a:rPr lang="pt-BR" altLang="pt-BR" sz="2800">
                <a:latin typeface="Arial" panose="020B0604020202020204" pitchFamily="34" charset="0"/>
                <a:cs typeface="Times New Roman" panose="02020603050405020304" pitchFamily="18" charset="0"/>
              </a:rPr>
              <a:t>Para </a:t>
            </a:r>
            <a:r>
              <a:rPr lang="pt-BR" altLang="pt-BR" sz="2800" b="1">
                <a:latin typeface="Arial" panose="020B0604020202020204" pitchFamily="34" charset="0"/>
                <a:cs typeface="Times New Roman" panose="02020603050405020304" pitchFamily="18" charset="0"/>
              </a:rPr>
              <a:t>Durkheim</a:t>
            </a:r>
            <a:r>
              <a:rPr lang="pt-BR" altLang="pt-BR" sz="2800">
                <a:latin typeface="Arial" panose="020B0604020202020204" pitchFamily="34" charset="0"/>
                <a:cs typeface="Times New Roman" panose="02020603050405020304" pitchFamily="18" charset="0"/>
              </a:rPr>
              <a:t>, a sociedade é tudo e o individuo deve ser submetido ao que é geral. </a:t>
            </a:r>
          </a:p>
          <a:p>
            <a:pPr algn="just" eaLnBrk="1" hangingPunct="1">
              <a:spcBef>
                <a:spcPct val="50000"/>
              </a:spcBef>
              <a:buClrTx/>
              <a:buSzTx/>
              <a:buFontTx/>
              <a:buAutoNum type="arabicPeriod"/>
            </a:pPr>
            <a:r>
              <a:rPr lang="pt-BR" altLang="pt-BR" sz="2800">
                <a:latin typeface="Arial" panose="020B0604020202020204" pitchFamily="34" charset="0"/>
                <a:cs typeface="Times New Roman" panose="02020603050405020304" pitchFamily="18" charset="0"/>
              </a:rPr>
              <a:t>Para </a:t>
            </a:r>
            <a:r>
              <a:rPr lang="pt-BR" altLang="pt-BR" sz="2800" b="1">
                <a:latin typeface="Arial" panose="020B0604020202020204" pitchFamily="34" charset="0"/>
                <a:cs typeface="Times New Roman" panose="02020603050405020304" pitchFamily="18" charset="0"/>
              </a:rPr>
              <a:t>Weber,</a:t>
            </a:r>
            <a:r>
              <a:rPr lang="pt-BR" altLang="pt-BR" sz="2800">
                <a:latin typeface="Arial" panose="020B0604020202020204" pitchFamily="34" charset="0"/>
                <a:cs typeface="Times New Roman" panose="02020603050405020304" pitchFamily="18" charset="0"/>
              </a:rPr>
              <a:t> o individuo e sua ação é o elemento constitutivo das ações sociais.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AutoNum type="arabicPeriod"/>
            </a:pPr>
            <a:endParaRPr lang="pt-BR" altLang="pt-BR" sz="2800">
              <a:latin typeface="Arial" panose="020B0604020202020204" pitchFamily="34" charset="0"/>
            </a:endParaRPr>
          </a:p>
        </p:txBody>
      </p:sp>
      <p:sp>
        <p:nvSpPr>
          <p:cNvPr id="193539" name="Text Box 3"/>
          <p:cNvSpPr txBox="1">
            <a:spLocks noChangeArrowheads="1"/>
          </p:cNvSpPr>
          <p:nvPr/>
        </p:nvSpPr>
        <p:spPr bwMode="auto">
          <a:xfrm>
            <a:off x="685800" y="381000"/>
            <a:ext cx="8458200" cy="822325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400">
                <a:solidFill>
                  <a:schemeClr val="bg1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Percebe-se que são três modos diferentes de se posicionar diante da mesma questão:</a:t>
            </a:r>
            <a:endParaRPr lang="pt-BR" altLang="pt-BR" sz="24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35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35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935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935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935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3538" grpId="0" build="p" autoUpdateAnimBg="0"/>
      <p:bldP spid="193539" grpId="0" animBg="1" autoUpdateAnimBg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Espaço Reservado para Rodapé 3"/>
          <p:cNvSpPr>
            <a:spLocks noGrp="1"/>
          </p:cNvSpPr>
          <p:nvPr>
            <p:ph type="ftr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1200" smtClean="0">
                <a:latin typeface="Arial" panose="020B0604020202020204" pitchFamily="34" charset="0"/>
              </a:rPr>
              <a:t>arnaldolemos@uol.com.br</a:t>
            </a:r>
          </a:p>
        </p:txBody>
      </p:sp>
      <p:sp>
        <p:nvSpPr>
          <p:cNvPr id="194562" name="Text Box 2"/>
          <p:cNvSpPr txBox="1">
            <a:spLocks noChangeArrowheads="1"/>
          </p:cNvSpPr>
          <p:nvPr/>
        </p:nvSpPr>
        <p:spPr bwMode="auto">
          <a:xfrm>
            <a:off x="1143000" y="1268413"/>
            <a:ext cx="80010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400" b="1">
                <a:latin typeface="Arial" panose="020B0604020202020204" pitchFamily="34" charset="0"/>
                <a:cs typeface="Times New Roman" panose="02020603050405020304" pitchFamily="18" charset="0"/>
              </a:rPr>
              <a:t>Marx e Durkheim se concentraram no poder de forças externas ao indivíduo. </a:t>
            </a:r>
          </a:p>
        </p:txBody>
      </p:sp>
      <p:sp>
        <p:nvSpPr>
          <p:cNvPr id="194563" name="Text Box 3"/>
          <p:cNvSpPr txBox="1">
            <a:spLocks noChangeArrowheads="1"/>
          </p:cNvSpPr>
          <p:nvPr/>
        </p:nvSpPr>
        <p:spPr bwMode="auto">
          <a:xfrm>
            <a:off x="990600" y="2852738"/>
            <a:ext cx="8153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400" b="1">
                <a:latin typeface="Arial" panose="020B0604020202020204" pitchFamily="34" charset="0"/>
                <a:cs typeface="Times New Roman" panose="02020603050405020304" pitchFamily="18" charset="0"/>
              </a:rPr>
              <a:t>Weber tomou com ponto de partida a habilidade dos indivíduos em agir criativamente sobre o mundo exterior. </a:t>
            </a:r>
            <a:endParaRPr lang="pt-BR" altLang="pt-BR" sz="2400" b="1">
              <a:latin typeface="Times New Roman" panose="02020603050405020304" pitchFamily="18" charset="0"/>
            </a:endParaRPr>
          </a:p>
        </p:txBody>
      </p:sp>
      <p:sp>
        <p:nvSpPr>
          <p:cNvPr id="194564" name="Text Box 4"/>
          <p:cNvSpPr txBox="1">
            <a:spLocks noChangeArrowheads="1"/>
          </p:cNvSpPr>
          <p:nvPr/>
        </p:nvSpPr>
        <p:spPr bwMode="auto">
          <a:xfrm>
            <a:off x="1143000" y="4508500"/>
            <a:ext cx="80010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400" b="1">
                <a:latin typeface="Arial" panose="020B0604020202020204" pitchFamily="34" charset="0"/>
                <a:cs typeface="Times New Roman" panose="02020603050405020304" pitchFamily="18" charset="0"/>
              </a:rPr>
              <a:t>Enquanto Marx assinalou a predominância das questões econômicas, Weber considerou uma gama muito mais ampla de fatores  como relevante.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5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45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45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45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2" grpId="0" autoUpdateAnimBg="0"/>
      <p:bldP spid="194563" grpId="0" autoUpdateAnimBg="0"/>
      <p:bldP spid="194564" grpId="0" autoUpdateAnimBg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Espaço Reservado para Rodapé 3"/>
          <p:cNvSpPr>
            <a:spLocks noGrp="1"/>
          </p:cNvSpPr>
          <p:nvPr>
            <p:ph type="ftr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1200" smtClean="0">
                <a:latin typeface="Arial" panose="020B0604020202020204" pitchFamily="34" charset="0"/>
              </a:rPr>
              <a:t>arnaldolemos@uol.com.br</a:t>
            </a:r>
          </a:p>
        </p:txBody>
      </p:sp>
      <p:sp>
        <p:nvSpPr>
          <p:cNvPr id="195586" name="Text Box 2"/>
          <p:cNvSpPr txBox="1">
            <a:spLocks noChangeArrowheads="1"/>
          </p:cNvSpPr>
          <p:nvPr/>
        </p:nvSpPr>
        <p:spPr bwMode="auto">
          <a:xfrm>
            <a:off x="1066800" y="2514600"/>
            <a:ext cx="80772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AutoNum type="arabicPeriod"/>
            </a:pPr>
            <a:r>
              <a:rPr lang="pt-BR" altLang="pt-BR" sz="2400" b="1">
                <a:latin typeface="Arial" panose="020B0604020202020204" pitchFamily="34" charset="0"/>
                <a:cs typeface="Times New Roman" panose="02020603050405020304" pitchFamily="18" charset="0"/>
              </a:rPr>
              <a:t>a abordagem do conflito, 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AutoNum type="arabicPeriod"/>
            </a:pPr>
            <a:r>
              <a:rPr lang="pt-BR" altLang="pt-BR" sz="2400" b="1">
                <a:latin typeface="Arial" panose="020B0604020202020204" pitchFamily="34" charset="0"/>
                <a:cs typeface="Times New Roman" panose="02020603050405020304" pitchFamily="18" charset="0"/>
              </a:rPr>
              <a:t>o funcionalismo  e 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AutoNum type="arabicPeriod"/>
            </a:pPr>
            <a:r>
              <a:rPr lang="pt-BR" altLang="pt-BR" sz="2400" b="1">
                <a:latin typeface="Arial" panose="020B0604020202020204" pitchFamily="34" charset="0"/>
                <a:cs typeface="Times New Roman" panose="02020603050405020304" pitchFamily="18" charset="0"/>
              </a:rPr>
              <a:t>o interacionismo simbólico</a:t>
            </a:r>
            <a:endParaRPr lang="pt-BR" altLang="pt-BR" sz="2400">
              <a:latin typeface="Arial" panose="020B0604020202020204" pitchFamily="34" charset="0"/>
            </a:endParaRPr>
          </a:p>
        </p:txBody>
      </p:sp>
      <p:sp>
        <p:nvSpPr>
          <p:cNvPr id="195587" name="Rectangle 3"/>
          <p:cNvSpPr>
            <a:spLocks noChangeArrowheads="1"/>
          </p:cNvSpPr>
          <p:nvPr/>
        </p:nvSpPr>
        <p:spPr bwMode="auto">
          <a:xfrm>
            <a:off x="762000" y="685800"/>
            <a:ext cx="8382000" cy="822325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buClrTx/>
              <a:buSzTx/>
              <a:buFontTx/>
              <a:buNone/>
            </a:pPr>
            <a:r>
              <a:rPr lang="pt-BR" altLang="pt-BR" sz="2400" b="1">
                <a:solidFill>
                  <a:schemeClr val="bg1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Três das mais importantes e recentes perspectivas teóricas</a:t>
            </a:r>
          </a:p>
        </p:txBody>
      </p:sp>
      <p:sp>
        <p:nvSpPr>
          <p:cNvPr id="195588" name="Rectangle 4"/>
          <p:cNvSpPr>
            <a:spLocks noChangeArrowheads="1"/>
          </p:cNvSpPr>
          <p:nvPr/>
        </p:nvSpPr>
        <p:spPr bwMode="auto">
          <a:xfrm>
            <a:off x="1157288" y="4876800"/>
            <a:ext cx="7654925" cy="457200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buClrTx/>
              <a:buSzTx/>
              <a:buFontTx/>
              <a:buNone/>
            </a:pPr>
            <a:r>
              <a:rPr lang="pt-BR" altLang="pt-BR" sz="2400" b="1">
                <a:solidFill>
                  <a:schemeClr val="bg1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têm conexões diretas com Marx, Durkheim e Weber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55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55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55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55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55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55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55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55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95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5586" grpId="0" build="p" autoUpdateAnimBg="0"/>
      <p:bldP spid="195587" grpId="0" animBg="1" autoUpdateAnimBg="0"/>
      <p:bldP spid="195588" grpId="0" animBg="1" autoUpdateAnimBg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Espaço Reservado para Rodapé 3"/>
          <p:cNvSpPr>
            <a:spLocks noGrp="1"/>
          </p:cNvSpPr>
          <p:nvPr>
            <p:ph type="ftr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1200" smtClean="0">
                <a:latin typeface="Arial" panose="020B0604020202020204" pitchFamily="34" charset="0"/>
              </a:rPr>
              <a:t>arnaldolemos@uol.com.br</a:t>
            </a:r>
          </a:p>
        </p:txBody>
      </p:sp>
      <p:sp>
        <p:nvSpPr>
          <p:cNvPr id="197634" name="Text Box 2"/>
          <p:cNvSpPr txBox="1">
            <a:spLocks noChangeArrowheads="1"/>
          </p:cNvSpPr>
          <p:nvPr/>
        </p:nvSpPr>
        <p:spPr bwMode="auto">
          <a:xfrm>
            <a:off x="3132138" y="404813"/>
            <a:ext cx="5688012" cy="1311275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000" b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Marx : serve de inspiração a muitos autores modernos dedicados a interpretar as configurações e os movimentos da sociedade global, baseados no principio da contradição.</a:t>
            </a:r>
            <a:endParaRPr lang="pt-BR" altLang="pt-BR" sz="2000" b="1">
              <a:solidFill>
                <a:schemeClr val="bg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97635" name="Text Box 3"/>
          <p:cNvSpPr txBox="1">
            <a:spLocks noChangeArrowheads="1"/>
          </p:cNvSpPr>
          <p:nvPr/>
        </p:nvSpPr>
        <p:spPr bwMode="auto">
          <a:xfrm>
            <a:off x="2951163" y="2492375"/>
            <a:ext cx="6192837" cy="1616075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Durkheim : está presente no estruturalismo e na teoria sistêmica, pois autores modernos redescobrem o principio da causação funcional com o qual nasceram e desenvolveram os funcionalismo e os neo-funcionalismos.</a:t>
            </a:r>
          </a:p>
        </p:txBody>
      </p:sp>
      <p:sp>
        <p:nvSpPr>
          <p:cNvPr id="197636" name="Text Box 4"/>
          <p:cNvSpPr txBox="1">
            <a:spLocks noChangeArrowheads="1"/>
          </p:cNvSpPr>
          <p:nvPr/>
        </p:nvSpPr>
        <p:spPr bwMode="auto">
          <a:xfrm>
            <a:off x="2987675" y="4797425"/>
            <a:ext cx="5905500" cy="13112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Weber : torna-se presente na medida em que multiplicam os estudos sobre a mundialização e a racionalização do mundo, a ocidentalização de outras sociedades, tribos, nações e nacionalidades.</a:t>
            </a:r>
            <a:endParaRPr lang="pt-BR" altLang="pt-BR" sz="2000" b="1">
              <a:latin typeface="Times New Roman" panose="02020603050405020304" pitchFamily="18" charset="0"/>
            </a:endParaRPr>
          </a:p>
        </p:txBody>
      </p:sp>
      <p:pic>
        <p:nvPicPr>
          <p:cNvPr id="197637" name="Picture 5" descr="marx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0"/>
            <a:ext cx="1684337" cy="220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7638" name="Picture 6" descr="weber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437063"/>
            <a:ext cx="1655762" cy="216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7639" name="Picture 7" descr="durkheim[1]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2276475"/>
            <a:ext cx="1584325" cy="208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97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97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97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97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97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97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7634" grpId="0" animBg="1"/>
      <p:bldP spid="197635" grpId="0" animBg="1"/>
      <p:bldP spid="197636" grpId="0" animBg="1"/>
    </p:bldLst>
  </p:timing>
</p:sld>
</file>

<file path=ppt/theme/theme1.xml><?xml version="1.0" encoding="utf-8"?>
<a:theme xmlns:a="http://schemas.openxmlformats.org/drawingml/2006/main" name="Fluxo">
  <a:themeElements>
    <a:clrScheme name="Fluxo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Fluxo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Fluxo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luxo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luxo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luxo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luxo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luxo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luxo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luxo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luxo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Fluxo</Template>
  <TotalTime>1517</TotalTime>
  <Words>2452</Words>
  <Application>Microsoft Office PowerPoint</Application>
  <PresentationFormat>Apresentação na tela (4:3)</PresentationFormat>
  <Paragraphs>336</Paragraphs>
  <Slides>50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50</vt:i4>
      </vt:variant>
    </vt:vector>
  </HeadingPairs>
  <TitlesOfParts>
    <vt:vector size="55" baseType="lpstr">
      <vt:lpstr>Garamond</vt:lpstr>
      <vt:lpstr>Arial</vt:lpstr>
      <vt:lpstr>Wingdings</vt:lpstr>
      <vt:lpstr>Times New Roman</vt:lpstr>
      <vt:lpstr>Fluxo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WEBER</vt:lpstr>
      <vt:lpstr> WEBER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MAX WEBER</dc:title>
  <dc:creator>Samantha</dc:creator>
  <cp:lastModifiedBy>User-PC</cp:lastModifiedBy>
  <cp:revision>155</cp:revision>
  <dcterms:created xsi:type="dcterms:W3CDTF">2006-05-02T04:07:35Z</dcterms:created>
  <dcterms:modified xsi:type="dcterms:W3CDTF">2021-04-19T01:30:46Z</dcterms:modified>
</cp:coreProperties>
</file>